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mpg" ContentType="video/mpeg"/>
  <Default Extension="mp4" ContentType="video/mp4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4" r:id="rId3"/>
    <p:sldMasterId id="2147483696" r:id="rId4"/>
    <p:sldMasterId id="2147483709" r:id="rId5"/>
    <p:sldMasterId id="2147483722" r:id="rId6"/>
    <p:sldMasterId id="2147483734" r:id="rId7"/>
    <p:sldMasterId id="2147483747" r:id="rId8"/>
    <p:sldMasterId id="2147483774" r:id="rId9"/>
    <p:sldMasterId id="2147483788" r:id="rId10"/>
    <p:sldMasterId id="2147483800" r:id="rId11"/>
  </p:sldMasterIdLst>
  <p:notesMasterIdLst>
    <p:notesMasterId r:id="rId101"/>
  </p:notesMasterIdLst>
  <p:sldIdLst>
    <p:sldId id="259" r:id="rId12"/>
    <p:sldId id="366" r:id="rId13"/>
    <p:sldId id="343" r:id="rId14"/>
    <p:sldId id="261" r:id="rId15"/>
    <p:sldId id="263" r:id="rId16"/>
    <p:sldId id="257" r:id="rId17"/>
    <p:sldId id="258" r:id="rId18"/>
    <p:sldId id="256" r:id="rId19"/>
    <p:sldId id="264" r:id="rId20"/>
    <p:sldId id="330" r:id="rId21"/>
    <p:sldId id="327" r:id="rId22"/>
    <p:sldId id="344" r:id="rId23"/>
    <p:sldId id="345" r:id="rId24"/>
    <p:sldId id="265" r:id="rId25"/>
    <p:sldId id="328" r:id="rId26"/>
    <p:sldId id="329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322" r:id="rId40"/>
    <p:sldId id="286" r:id="rId41"/>
    <p:sldId id="354" r:id="rId42"/>
    <p:sldId id="355" r:id="rId43"/>
    <p:sldId id="359" r:id="rId44"/>
    <p:sldId id="360" r:id="rId45"/>
    <p:sldId id="289" r:id="rId46"/>
    <p:sldId id="324" r:id="rId47"/>
    <p:sldId id="325" r:id="rId48"/>
    <p:sldId id="326" r:id="rId49"/>
    <p:sldId id="358" r:id="rId50"/>
    <p:sldId id="357" r:id="rId51"/>
    <p:sldId id="353" r:id="rId52"/>
    <p:sldId id="367" r:id="rId53"/>
    <p:sldId id="368" r:id="rId54"/>
    <p:sldId id="369" r:id="rId55"/>
    <p:sldId id="370" r:id="rId56"/>
    <p:sldId id="371" r:id="rId57"/>
    <p:sldId id="372" r:id="rId58"/>
    <p:sldId id="373" r:id="rId59"/>
    <p:sldId id="374" r:id="rId60"/>
    <p:sldId id="376" r:id="rId61"/>
    <p:sldId id="377" r:id="rId62"/>
    <p:sldId id="378" r:id="rId63"/>
    <p:sldId id="379" r:id="rId64"/>
    <p:sldId id="380" r:id="rId65"/>
    <p:sldId id="381" r:id="rId66"/>
    <p:sldId id="382" r:id="rId67"/>
    <p:sldId id="356" r:id="rId68"/>
    <p:sldId id="294" r:id="rId69"/>
    <p:sldId id="295" r:id="rId70"/>
    <p:sldId id="296" r:id="rId71"/>
    <p:sldId id="297" r:id="rId72"/>
    <p:sldId id="298" r:id="rId73"/>
    <p:sldId id="299" r:id="rId74"/>
    <p:sldId id="300" r:id="rId75"/>
    <p:sldId id="301" r:id="rId76"/>
    <p:sldId id="302" r:id="rId77"/>
    <p:sldId id="303" r:id="rId78"/>
    <p:sldId id="304" r:id="rId79"/>
    <p:sldId id="305" r:id="rId80"/>
    <p:sldId id="306" r:id="rId81"/>
    <p:sldId id="307" r:id="rId82"/>
    <p:sldId id="342" r:id="rId83"/>
    <p:sldId id="308" r:id="rId84"/>
    <p:sldId id="340" r:id="rId85"/>
    <p:sldId id="365" r:id="rId86"/>
    <p:sldId id="347" r:id="rId87"/>
    <p:sldId id="313" r:id="rId88"/>
    <p:sldId id="339" r:id="rId89"/>
    <p:sldId id="338" r:id="rId90"/>
    <p:sldId id="348" r:id="rId91"/>
    <p:sldId id="315" r:id="rId92"/>
    <p:sldId id="352" r:id="rId93"/>
    <p:sldId id="351" r:id="rId94"/>
    <p:sldId id="363" r:id="rId95"/>
    <p:sldId id="362" r:id="rId96"/>
    <p:sldId id="361" r:id="rId97"/>
    <p:sldId id="334" r:id="rId98"/>
    <p:sldId id="335" r:id="rId99"/>
    <p:sldId id="364" r:id="rId10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/>
    <p:restoredTop sz="94708"/>
  </p:normalViewPr>
  <p:slideViewPr>
    <p:cSldViewPr snapToGrid="0" snapToObjects="1">
      <p:cViewPr varScale="1">
        <p:scale>
          <a:sx n="88" d="100"/>
          <a:sy n="88" d="100"/>
        </p:scale>
        <p:origin x="115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notesMaster" Target="notesMasters/notesMaster1.xml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<Relationship Id="rId54" Type="http://schemas.openxmlformats.org/officeDocument/2006/relationships/slide" Target="slides/slide43.xml"/><Relationship Id="rId55" Type="http://schemas.openxmlformats.org/officeDocument/2006/relationships/slide" Target="slides/slide44.xml"/><Relationship Id="rId56" Type="http://schemas.openxmlformats.org/officeDocument/2006/relationships/slide" Target="slides/slide45.xml"/><Relationship Id="rId57" Type="http://schemas.openxmlformats.org/officeDocument/2006/relationships/slide" Target="slides/slide46.xml"/><Relationship Id="rId58" Type="http://schemas.openxmlformats.org/officeDocument/2006/relationships/slide" Target="slides/slide47.xml"/><Relationship Id="rId59" Type="http://schemas.openxmlformats.org/officeDocument/2006/relationships/slide" Target="slides/slide48.xml"/><Relationship Id="rId70" Type="http://schemas.openxmlformats.org/officeDocument/2006/relationships/slide" Target="slides/slide59.xml"/><Relationship Id="rId71" Type="http://schemas.openxmlformats.org/officeDocument/2006/relationships/slide" Target="slides/slide60.xml"/><Relationship Id="rId72" Type="http://schemas.openxmlformats.org/officeDocument/2006/relationships/slide" Target="slides/slide61.xml"/><Relationship Id="rId73" Type="http://schemas.openxmlformats.org/officeDocument/2006/relationships/slide" Target="slides/slide62.xml"/><Relationship Id="rId74" Type="http://schemas.openxmlformats.org/officeDocument/2006/relationships/slide" Target="slides/slide63.xml"/><Relationship Id="rId75" Type="http://schemas.openxmlformats.org/officeDocument/2006/relationships/slide" Target="slides/slide64.xml"/><Relationship Id="rId76" Type="http://schemas.openxmlformats.org/officeDocument/2006/relationships/slide" Target="slides/slide65.xml"/><Relationship Id="rId77" Type="http://schemas.openxmlformats.org/officeDocument/2006/relationships/slide" Target="slides/slide66.xml"/><Relationship Id="rId78" Type="http://schemas.openxmlformats.org/officeDocument/2006/relationships/slide" Target="slides/slide67.xml"/><Relationship Id="rId79" Type="http://schemas.openxmlformats.org/officeDocument/2006/relationships/slide" Target="slides/slide68.xml"/><Relationship Id="rId90" Type="http://schemas.openxmlformats.org/officeDocument/2006/relationships/slide" Target="slides/slide79.xml"/><Relationship Id="rId91" Type="http://schemas.openxmlformats.org/officeDocument/2006/relationships/slide" Target="slides/slide80.xml"/><Relationship Id="rId92" Type="http://schemas.openxmlformats.org/officeDocument/2006/relationships/slide" Target="slides/slide81.xml"/><Relationship Id="rId93" Type="http://schemas.openxmlformats.org/officeDocument/2006/relationships/slide" Target="slides/slide82.xml"/><Relationship Id="rId94" Type="http://schemas.openxmlformats.org/officeDocument/2006/relationships/slide" Target="slides/slide83.xml"/><Relationship Id="rId95" Type="http://schemas.openxmlformats.org/officeDocument/2006/relationships/slide" Target="slides/slide84.xml"/><Relationship Id="rId96" Type="http://schemas.openxmlformats.org/officeDocument/2006/relationships/slide" Target="slides/slide85.xml"/><Relationship Id="rId97" Type="http://schemas.openxmlformats.org/officeDocument/2006/relationships/slide" Target="slides/slide86.xml"/><Relationship Id="rId98" Type="http://schemas.openxmlformats.org/officeDocument/2006/relationships/slide" Target="slides/slide87.xml"/><Relationship Id="rId99" Type="http://schemas.openxmlformats.org/officeDocument/2006/relationships/slide" Target="slides/slide8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60" Type="http://schemas.openxmlformats.org/officeDocument/2006/relationships/slide" Target="slides/slide49.xml"/><Relationship Id="rId61" Type="http://schemas.openxmlformats.org/officeDocument/2006/relationships/slide" Target="slides/slide50.xml"/><Relationship Id="rId62" Type="http://schemas.openxmlformats.org/officeDocument/2006/relationships/slide" Target="slides/slide51.xml"/><Relationship Id="rId63" Type="http://schemas.openxmlformats.org/officeDocument/2006/relationships/slide" Target="slides/slide52.xml"/><Relationship Id="rId64" Type="http://schemas.openxmlformats.org/officeDocument/2006/relationships/slide" Target="slides/slide53.xml"/><Relationship Id="rId65" Type="http://schemas.openxmlformats.org/officeDocument/2006/relationships/slide" Target="slides/slide54.xml"/><Relationship Id="rId66" Type="http://schemas.openxmlformats.org/officeDocument/2006/relationships/slide" Target="slides/slide55.xml"/><Relationship Id="rId67" Type="http://schemas.openxmlformats.org/officeDocument/2006/relationships/slide" Target="slides/slide56.xml"/><Relationship Id="rId68" Type="http://schemas.openxmlformats.org/officeDocument/2006/relationships/slide" Target="slides/slide57.xml"/><Relationship Id="rId69" Type="http://schemas.openxmlformats.org/officeDocument/2006/relationships/slide" Target="slides/slide58.xml"/><Relationship Id="rId100" Type="http://schemas.openxmlformats.org/officeDocument/2006/relationships/slide" Target="slides/slide89.xml"/><Relationship Id="rId80" Type="http://schemas.openxmlformats.org/officeDocument/2006/relationships/slide" Target="slides/slide69.xml"/><Relationship Id="rId81" Type="http://schemas.openxmlformats.org/officeDocument/2006/relationships/slide" Target="slides/slide70.xml"/><Relationship Id="rId82" Type="http://schemas.openxmlformats.org/officeDocument/2006/relationships/slide" Target="slides/slide71.xml"/><Relationship Id="rId83" Type="http://schemas.openxmlformats.org/officeDocument/2006/relationships/slide" Target="slides/slide72.xml"/><Relationship Id="rId84" Type="http://schemas.openxmlformats.org/officeDocument/2006/relationships/slide" Target="slides/slide73.xml"/><Relationship Id="rId85" Type="http://schemas.openxmlformats.org/officeDocument/2006/relationships/slide" Target="slides/slide74.xml"/><Relationship Id="rId86" Type="http://schemas.openxmlformats.org/officeDocument/2006/relationships/slide" Target="slides/slide75.xml"/><Relationship Id="rId87" Type="http://schemas.openxmlformats.org/officeDocument/2006/relationships/slide" Target="slides/slide76.xml"/><Relationship Id="rId88" Type="http://schemas.openxmlformats.org/officeDocument/2006/relationships/slide" Target="slides/slide77.xml"/><Relationship Id="rId89" Type="http://schemas.openxmlformats.org/officeDocument/2006/relationships/slide" Target="slides/slide7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98C41-7D43-8841-B458-53754D4DD84A}" type="datetimeFigureOut">
              <a:rPr lang="en-US" smtClean="0"/>
              <a:t>8/28/18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F6B17-0B68-A547-BEC1-2131B4DA3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17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32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Salt preference in 4-6 mo old infants according to salt content of formula and water used to prepare it</a:t>
            </a:r>
          </a:p>
        </p:txBody>
      </p:sp>
      <p:sp>
        <p:nvSpPr>
          <p:cNvPr id="2232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C0A3EC6-6C66-8E43-A003-D5CABB07BF8A}" type="slidenum">
              <a:rPr lang="en-US" sz="1200">
                <a:solidFill>
                  <a:srgbClr val="000000"/>
                </a:solidFill>
              </a:rPr>
              <a:pPr/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A63F774-4B5E-7647-9E09-E08D929B35B1}" type="slidenum">
              <a:rPr lang="en-US" sz="1200">
                <a:solidFill>
                  <a:srgbClr val="000000"/>
                </a:solidFill>
              </a:rPr>
              <a:pPr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2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D934950-BFE6-7845-A4C5-434BCE6F3371}" type="slidenum">
              <a:rPr lang="en-US" sz="1200">
                <a:solidFill>
                  <a:srgbClr val="000000"/>
                </a:solidFill>
              </a:rPr>
              <a:pPr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47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93C42B-84BE-6D48-B9F3-5B41DD901D07}" type="slidenum">
              <a:rPr lang="en-US" sz="1200">
                <a:solidFill>
                  <a:srgbClr val="000000"/>
                </a:solidFill>
              </a:rPr>
              <a:pPr/>
              <a:t>37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79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9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7F812DF-A2C0-0B48-9048-AAEBF4609907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73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662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Why a presentation about GRAS? Because GRAS as applied is a flawed concept. It fails to take into account the fact that the dosage makes the poison. Everything is poisonous beyond a certain level. </a:t>
            </a:r>
          </a:p>
        </p:txBody>
      </p:sp>
      <p:sp>
        <p:nvSpPr>
          <p:cNvPr id="266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DBA0851-39D5-C648-B9A1-0B14A6B19AD6}" type="slidenum">
              <a:rPr lang="en-US" sz="1200">
                <a:solidFill>
                  <a:srgbClr val="000000"/>
                </a:solidFill>
                <a:latin typeface="Calibri" charset="0"/>
              </a:rPr>
              <a:pPr/>
              <a:t>75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641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So, everything that the international evidence show works involves gently controlling the availability of alcohol.  There are a variety of ways this is done, and all seem to work pretty well. 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Outright prohibition has all sort of bad side effects.  But gentler controls on availability work without so many bad side effects.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Analogies for suger: tightening zoning requirements on fast food franchises.  At the same time, using local zoning laws to promote grocery stores and farmer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s markets.  Another would be to license vending machines in schools and workplaces.  If sugar is less available, people will simply eat it less—the iron law.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  <p:sp>
        <p:nvSpPr>
          <p:cNvPr id="264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4614A84-7E80-AE49-BDAC-13AA759F00A2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79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13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1997 Regulations- doesn’t actually have to be peer reviewed.</a:t>
            </a:r>
          </a:p>
        </p:txBody>
      </p:sp>
      <p:sp>
        <p:nvSpPr>
          <p:cNvPr id="271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5CEF086-E8E1-B24D-99BB-C336E9D96B49}" type="slidenum">
              <a:rPr lang="en-US" sz="1200">
                <a:solidFill>
                  <a:srgbClr val="000000"/>
                </a:solidFill>
                <a:latin typeface="Calibri" charset="0"/>
              </a:rPr>
              <a:pPr/>
              <a:t>80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83601-9F62-2A4E-8F3F-79022FD2B32F}" type="datetimeFigureOut">
              <a:rPr lang="en-US" smtClean="0"/>
              <a:t>8/28/18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C3F3-086D-214D-AD0F-7CA7879EA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98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83601-9F62-2A4E-8F3F-79022FD2B32F}" type="datetimeFigureOut">
              <a:rPr lang="en-US" smtClean="0"/>
              <a:t>8/28/18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C3F3-086D-214D-AD0F-7CA7879EA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411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6A7E053-1556-EE42-AC10-C0F2ED58B08E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C53913-A0BB-EE48-83DE-51710AD63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900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A64BC7C-432F-D84E-81AA-11CADDE3E7A3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4727ECD-EFC0-6142-B4AB-DCBE07B98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259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3A761DC-93AE-4A45-A3B7-6D41462A8109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4BA5534-D4C2-5C4D-8176-7EE183E8A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486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1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1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5C5B1F9-E315-4C4A-B1E3-93E55450A8E7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C40F43C-0E2A-BC42-94F7-40FB4C587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797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97940BD-55C2-964E-8C28-C95FA99BF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213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53" indent="0" algn="ctr">
              <a:buNone/>
              <a:defRPr/>
            </a:lvl2pPr>
            <a:lvl3pPr marL="912903" indent="0" algn="ctr">
              <a:buNone/>
              <a:defRPr/>
            </a:lvl3pPr>
            <a:lvl4pPr marL="1369357" indent="0" algn="ctr">
              <a:buNone/>
              <a:defRPr/>
            </a:lvl4pPr>
            <a:lvl5pPr marL="1825808" indent="0" algn="ctr">
              <a:buNone/>
              <a:defRPr/>
            </a:lvl5pPr>
            <a:lvl6pPr marL="2282262" indent="0" algn="ctr">
              <a:buNone/>
              <a:defRPr/>
            </a:lvl6pPr>
            <a:lvl7pPr marL="2738711" indent="0" algn="ctr">
              <a:buNone/>
              <a:defRPr/>
            </a:lvl7pPr>
            <a:lvl8pPr marL="3195166" indent="0" algn="ctr">
              <a:buNone/>
              <a:defRPr/>
            </a:lvl8pPr>
            <a:lvl9pPr marL="365161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DAC5AA8-AA10-5C4B-B215-2D905334D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594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27A9D60-4344-5F44-AAE3-8A434587A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975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53" indent="0">
              <a:buNone/>
              <a:defRPr sz="1800"/>
            </a:lvl2pPr>
            <a:lvl3pPr marL="912903" indent="0">
              <a:buNone/>
              <a:defRPr sz="1600"/>
            </a:lvl3pPr>
            <a:lvl4pPr marL="1369357" indent="0">
              <a:buNone/>
              <a:defRPr sz="1400"/>
            </a:lvl4pPr>
            <a:lvl5pPr marL="1825808" indent="0">
              <a:buNone/>
              <a:defRPr sz="1400"/>
            </a:lvl5pPr>
            <a:lvl6pPr marL="2282262" indent="0">
              <a:buNone/>
              <a:defRPr sz="1400"/>
            </a:lvl6pPr>
            <a:lvl7pPr marL="2738711" indent="0">
              <a:buNone/>
              <a:defRPr sz="1400"/>
            </a:lvl7pPr>
            <a:lvl8pPr marL="3195166" indent="0">
              <a:buNone/>
              <a:defRPr sz="1400"/>
            </a:lvl8pPr>
            <a:lvl9pPr marL="365161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D439E58-C07D-CF4D-B9FB-A34BC59B5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364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37D233F-D512-B645-A3C1-7B83F920E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904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3" indent="0">
              <a:buNone/>
              <a:defRPr sz="2000" b="1"/>
            </a:lvl2pPr>
            <a:lvl3pPr marL="912903" indent="0">
              <a:buNone/>
              <a:defRPr sz="1800" b="1"/>
            </a:lvl3pPr>
            <a:lvl4pPr marL="1369357" indent="0">
              <a:buNone/>
              <a:defRPr sz="1600" b="1"/>
            </a:lvl4pPr>
            <a:lvl5pPr marL="1825808" indent="0">
              <a:buNone/>
              <a:defRPr sz="1600" b="1"/>
            </a:lvl5pPr>
            <a:lvl6pPr marL="2282262" indent="0">
              <a:buNone/>
              <a:defRPr sz="1600" b="1"/>
            </a:lvl6pPr>
            <a:lvl7pPr marL="2738711" indent="0">
              <a:buNone/>
              <a:defRPr sz="1600" b="1"/>
            </a:lvl7pPr>
            <a:lvl8pPr marL="3195166" indent="0">
              <a:buNone/>
              <a:defRPr sz="1600" b="1"/>
            </a:lvl8pPr>
            <a:lvl9pPr marL="36516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8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3" indent="0">
              <a:buNone/>
              <a:defRPr sz="2000" b="1"/>
            </a:lvl2pPr>
            <a:lvl3pPr marL="912903" indent="0">
              <a:buNone/>
              <a:defRPr sz="1800" b="1"/>
            </a:lvl3pPr>
            <a:lvl4pPr marL="1369357" indent="0">
              <a:buNone/>
              <a:defRPr sz="1600" b="1"/>
            </a:lvl4pPr>
            <a:lvl5pPr marL="1825808" indent="0">
              <a:buNone/>
              <a:defRPr sz="1600" b="1"/>
            </a:lvl5pPr>
            <a:lvl6pPr marL="2282262" indent="0">
              <a:buNone/>
              <a:defRPr sz="1600" b="1"/>
            </a:lvl6pPr>
            <a:lvl7pPr marL="2738711" indent="0">
              <a:buNone/>
              <a:defRPr sz="1600" b="1"/>
            </a:lvl7pPr>
            <a:lvl8pPr marL="3195166" indent="0">
              <a:buNone/>
              <a:defRPr sz="1600" b="1"/>
            </a:lvl8pPr>
            <a:lvl9pPr marL="36516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8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2EAD7B7-451D-8D45-9EFC-1FF8BA8CC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8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83601-9F62-2A4E-8F3F-79022FD2B32F}" type="datetimeFigureOut">
              <a:rPr lang="en-US" smtClean="0"/>
              <a:t>8/28/18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C3F3-086D-214D-AD0F-7CA7879EA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750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C0BBD82-1593-9F47-A57C-84DE341B1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153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7E365CD-E18D-DC4A-9463-CDA9453D9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54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53" indent="0">
              <a:buNone/>
              <a:defRPr sz="1200"/>
            </a:lvl2pPr>
            <a:lvl3pPr marL="912903" indent="0">
              <a:buNone/>
              <a:defRPr sz="1000"/>
            </a:lvl3pPr>
            <a:lvl4pPr marL="1369357" indent="0">
              <a:buNone/>
              <a:defRPr sz="900"/>
            </a:lvl4pPr>
            <a:lvl5pPr marL="1825808" indent="0">
              <a:buNone/>
              <a:defRPr sz="900"/>
            </a:lvl5pPr>
            <a:lvl6pPr marL="2282262" indent="0">
              <a:buNone/>
              <a:defRPr sz="900"/>
            </a:lvl6pPr>
            <a:lvl7pPr marL="2738711" indent="0">
              <a:buNone/>
              <a:defRPr sz="900"/>
            </a:lvl7pPr>
            <a:lvl8pPr marL="3195166" indent="0">
              <a:buNone/>
              <a:defRPr sz="900"/>
            </a:lvl8pPr>
            <a:lvl9pPr marL="36516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56B2561-D3E0-1A4F-AFC7-F61550035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241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53" indent="0">
              <a:buNone/>
              <a:defRPr sz="2800"/>
            </a:lvl2pPr>
            <a:lvl3pPr marL="912903" indent="0">
              <a:buNone/>
              <a:defRPr sz="2400"/>
            </a:lvl3pPr>
            <a:lvl4pPr marL="1369357" indent="0">
              <a:buNone/>
              <a:defRPr sz="2000"/>
            </a:lvl4pPr>
            <a:lvl5pPr marL="1825808" indent="0">
              <a:buNone/>
              <a:defRPr sz="2000"/>
            </a:lvl5pPr>
            <a:lvl6pPr marL="2282262" indent="0">
              <a:buNone/>
              <a:defRPr sz="2000"/>
            </a:lvl6pPr>
            <a:lvl7pPr marL="2738711" indent="0">
              <a:buNone/>
              <a:defRPr sz="2000"/>
            </a:lvl7pPr>
            <a:lvl8pPr marL="3195166" indent="0">
              <a:buNone/>
              <a:defRPr sz="2000"/>
            </a:lvl8pPr>
            <a:lvl9pPr marL="365161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53" indent="0">
              <a:buNone/>
              <a:defRPr sz="1200"/>
            </a:lvl2pPr>
            <a:lvl3pPr marL="912903" indent="0">
              <a:buNone/>
              <a:defRPr sz="1000"/>
            </a:lvl3pPr>
            <a:lvl4pPr marL="1369357" indent="0">
              <a:buNone/>
              <a:defRPr sz="900"/>
            </a:lvl4pPr>
            <a:lvl5pPr marL="1825808" indent="0">
              <a:buNone/>
              <a:defRPr sz="900"/>
            </a:lvl5pPr>
            <a:lvl6pPr marL="2282262" indent="0">
              <a:buNone/>
              <a:defRPr sz="900"/>
            </a:lvl6pPr>
            <a:lvl7pPr marL="2738711" indent="0">
              <a:buNone/>
              <a:defRPr sz="900"/>
            </a:lvl7pPr>
            <a:lvl8pPr marL="3195166" indent="0">
              <a:buNone/>
              <a:defRPr sz="900"/>
            </a:lvl8pPr>
            <a:lvl9pPr marL="36516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96E86B8-ACE0-114F-B9EB-1368CC4BA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29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8CE2FD7-FFBA-BF4A-BF09-6DAF7067FE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249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92916A2-69B3-A944-B81A-060F4222E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595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0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53" indent="0" algn="ctr">
              <a:buNone/>
              <a:defRPr/>
            </a:lvl2pPr>
            <a:lvl3pPr marL="912903" indent="0" algn="ctr">
              <a:buNone/>
              <a:defRPr/>
            </a:lvl3pPr>
            <a:lvl4pPr marL="1369357" indent="0" algn="ctr">
              <a:buNone/>
              <a:defRPr/>
            </a:lvl4pPr>
            <a:lvl5pPr marL="1825808" indent="0" algn="ctr">
              <a:buNone/>
              <a:defRPr/>
            </a:lvl5pPr>
            <a:lvl6pPr marL="2282262" indent="0" algn="ctr">
              <a:buNone/>
              <a:defRPr/>
            </a:lvl6pPr>
            <a:lvl7pPr marL="2738711" indent="0" algn="ctr">
              <a:buNone/>
              <a:defRPr/>
            </a:lvl7pPr>
            <a:lvl8pPr marL="3195166" indent="0" algn="ctr">
              <a:buNone/>
              <a:defRPr/>
            </a:lvl8pPr>
            <a:lvl9pPr marL="365161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4DFC2-AB86-DD4D-8762-E9B9EA8E1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614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134A7-F361-5945-BC21-4868BA25F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9812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9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53" indent="0">
              <a:buNone/>
              <a:defRPr sz="1800"/>
            </a:lvl2pPr>
            <a:lvl3pPr marL="912903" indent="0">
              <a:buNone/>
              <a:defRPr sz="1600"/>
            </a:lvl3pPr>
            <a:lvl4pPr marL="1369357" indent="0">
              <a:buNone/>
              <a:defRPr sz="1400"/>
            </a:lvl4pPr>
            <a:lvl5pPr marL="1825808" indent="0">
              <a:buNone/>
              <a:defRPr sz="1400"/>
            </a:lvl5pPr>
            <a:lvl6pPr marL="2282262" indent="0">
              <a:buNone/>
              <a:defRPr sz="1400"/>
            </a:lvl6pPr>
            <a:lvl7pPr marL="2738711" indent="0">
              <a:buNone/>
              <a:defRPr sz="1400"/>
            </a:lvl7pPr>
            <a:lvl8pPr marL="3195166" indent="0">
              <a:buNone/>
              <a:defRPr sz="1400"/>
            </a:lvl8pPr>
            <a:lvl9pPr marL="365161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69176-F7A0-CD44-BD3E-1D4439950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17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E953C-CDBE-EF46-82FC-DEF0B5966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99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0B0EC-09C6-DA43-B3E2-1B047B73E95D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11212-CB2D-AB40-BC78-8F32C93A0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170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3" indent="0">
              <a:buNone/>
              <a:defRPr sz="2000" b="1"/>
            </a:lvl2pPr>
            <a:lvl3pPr marL="912903" indent="0">
              <a:buNone/>
              <a:defRPr sz="1800" b="1"/>
            </a:lvl3pPr>
            <a:lvl4pPr marL="1369357" indent="0">
              <a:buNone/>
              <a:defRPr sz="1600" b="1"/>
            </a:lvl4pPr>
            <a:lvl5pPr marL="1825808" indent="0">
              <a:buNone/>
              <a:defRPr sz="1600" b="1"/>
            </a:lvl5pPr>
            <a:lvl6pPr marL="2282262" indent="0">
              <a:buNone/>
              <a:defRPr sz="1600" b="1"/>
            </a:lvl6pPr>
            <a:lvl7pPr marL="2738711" indent="0">
              <a:buNone/>
              <a:defRPr sz="1600" b="1"/>
            </a:lvl7pPr>
            <a:lvl8pPr marL="3195166" indent="0">
              <a:buNone/>
              <a:defRPr sz="1600" b="1"/>
            </a:lvl8pPr>
            <a:lvl9pPr marL="36516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8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3" indent="0">
              <a:buNone/>
              <a:defRPr sz="2000" b="1"/>
            </a:lvl2pPr>
            <a:lvl3pPr marL="912903" indent="0">
              <a:buNone/>
              <a:defRPr sz="1800" b="1"/>
            </a:lvl3pPr>
            <a:lvl4pPr marL="1369357" indent="0">
              <a:buNone/>
              <a:defRPr sz="1600" b="1"/>
            </a:lvl4pPr>
            <a:lvl5pPr marL="1825808" indent="0">
              <a:buNone/>
              <a:defRPr sz="1600" b="1"/>
            </a:lvl5pPr>
            <a:lvl6pPr marL="2282262" indent="0">
              <a:buNone/>
              <a:defRPr sz="1600" b="1"/>
            </a:lvl6pPr>
            <a:lvl7pPr marL="2738711" indent="0">
              <a:buNone/>
              <a:defRPr sz="1600" b="1"/>
            </a:lvl7pPr>
            <a:lvl8pPr marL="3195166" indent="0">
              <a:buNone/>
              <a:defRPr sz="1600" b="1"/>
            </a:lvl8pPr>
            <a:lvl9pPr marL="36516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8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6F5B9-0A63-654F-B224-9A9D6378E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96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93D45-8ECF-9341-BF20-9F90BF201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682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A842E-C131-3B4E-8575-20BB77D51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642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3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53" indent="0">
              <a:buNone/>
              <a:defRPr sz="1200"/>
            </a:lvl2pPr>
            <a:lvl3pPr marL="912903" indent="0">
              <a:buNone/>
              <a:defRPr sz="1000"/>
            </a:lvl3pPr>
            <a:lvl4pPr marL="1369357" indent="0">
              <a:buNone/>
              <a:defRPr sz="900"/>
            </a:lvl4pPr>
            <a:lvl5pPr marL="1825808" indent="0">
              <a:buNone/>
              <a:defRPr sz="900"/>
            </a:lvl5pPr>
            <a:lvl6pPr marL="2282262" indent="0">
              <a:buNone/>
              <a:defRPr sz="900"/>
            </a:lvl6pPr>
            <a:lvl7pPr marL="2738711" indent="0">
              <a:buNone/>
              <a:defRPr sz="900"/>
            </a:lvl7pPr>
            <a:lvl8pPr marL="3195166" indent="0">
              <a:buNone/>
              <a:defRPr sz="900"/>
            </a:lvl8pPr>
            <a:lvl9pPr marL="36516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A4EA2-F1FF-1546-9C49-8315EDF67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546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53" indent="0">
              <a:buNone/>
              <a:defRPr sz="2800"/>
            </a:lvl2pPr>
            <a:lvl3pPr marL="912903" indent="0">
              <a:buNone/>
              <a:defRPr sz="2400"/>
            </a:lvl3pPr>
            <a:lvl4pPr marL="1369357" indent="0">
              <a:buNone/>
              <a:defRPr sz="2000"/>
            </a:lvl4pPr>
            <a:lvl5pPr marL="1825808" indent="0">
              <a:buNone/>
              <a:defRPr sz="2000"/>
            </a:lvl5pPr>
            <a:lvl6pPr marL="2282262" indent="0">
              <a:buNone/>
              <a:defRPr sz="2000"/>
            </a:lvl6pPr>
            <a:lvl7pPr marL="2738711" indent="0">
              <a:buNone/>
              <a:defRPr sz="2000"/>
            </a:lvl7pPr>
            <a:lvl8pPr marL="3195166" indent="0">
              <a:buNone/>
              <a:defRPr sz="2000"/>
            </a:lvl8pPr>
            <a:lvl9pPr marL="365161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53" indent="0">
              <a:buNone/>
              <a:defRPr sz="1200"/>
            </a:lvl2pPr>
            <a:lvl3pPr marL="912903" indent="0">
              <a:buNone/>
              <a:defRPr sz="1000"/>
            </a:lvl3pPr>
            <a:lvl4pPr marL="1369357" indent="0">
              <a:buNone/>
              <a:defRPr sz="900"/>
            </a:lvl4pPr>
            <a:lvl5pPr marL="1825808" indent="0">
              <a:buNone/>
              <a:defRPr sz="900"/>
            </a:lvl5pPr>
            <a:lvl6pPr marL="2282262" indent="0">
              <a:buNone/>
              <a:defRPr sz="900"/>
            </a:lvl6pPr>
            <a:lvl7pPr marL="2738711" indent="0">
              <a:buNone/>
              <a:defRPr sz="900"/>
            </a:lvl7pPr>
            <a:lvl8pPr marL="3195166" indent="0">
              <a:buNone/>
              <a:defRPr sz="900"/>
            </a:lvl8pPr>
            <a:lvl9pPr marL="36516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7E890-55DF-874C-AF35-7FEF42316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301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85141-590B-2942-8F80-B52A1EC0C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100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6F29E-83F6-5F41-845B-2D6488FDE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479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8EEA7-9032-BA47-AB0F-890350913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28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A7B4E-27A8-D440-BD14-2F7236ACE2DA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40697-5C13-D744-8765-2170D2B61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96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52E58-BCDF-604C-AFDC-9232C5EA8718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F5182-BDBB-8A47-AEEC-E1D4EB30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55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52EE0-C9C4-1E46-9E6E-23E6D6201883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8022B-4246-3E4C-BA74-DF4C6646A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88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EC214-90C1-AE4B-99FC-711004C5E813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765B8-4B52-7542-9436-CF3E63A98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0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114FA-AE7B-1649-B10D-13C1B721CC0C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264ED-AF73-FF49-A25E-BED1FBB19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29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4C76D-DBA5-D442-8F0E-1147D16A1ABB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60B8C-080E-2543-8A97-4920B5440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79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D796-FF0A-D043-B679-6BE719EA7C3A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D4023-AE41-584A-A179-E1B04BCEE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9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83601-9F62-2A4E-8F3F-79022FD2B32F}" type="datetimeFigureOut">
              <a:rPr lang="en-US" smtClean="0"/>
              <a:t>8/28/18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C3F3-086D-214D-AD0F-7CA7879EA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76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EA93D-04BD-A648-8768-8EFC5C54FC96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86401-1D42-DC4C-BA35-118F07949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88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1A376-35C4-2345-AB37-1FC3B3A6090E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C8EFF-61F6-3648-84EF-B42CB1068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4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FB499-576E-0647-ADAC-EE4DC76BD9F5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36FA9-B6F4-124B-ACB5-C2C93CF2B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87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7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BB23B-1EE1-CF4C-A056-E6C22F1A04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69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77B96-AED0-0D49-BA2B-049C1362DF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155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5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C8276-A150-134C-AD16-8E5173C4B4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78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78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60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E36F3-C300-5E44-9098-11E9BA90AA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63AD6-BBA9-A046-B17E-11D5149F6E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548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D13A0-C847-E246-88EC-B08C3682F6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53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02FE3-E0F1-5647-B135-F48955A24B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06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83601-9F62-2A4E-8F3F-79022FD2B32F}" type="datetimeFigureOut">
              <a:rPr lang="en-US" smtClean="0"/>
              <a:t>8/28/18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C3F3-086D-214D-AD0F-7CA7879EA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404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0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E7188-8A96-5B4A-8D4E-F0C6C8A478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207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9BFB1-7C67-2F43-AC58-AB2B7393B8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747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66894-5E75-854A-864B-E8F3EB26AD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8610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8F98E-6D39-0143-B211-37F4DC638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014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6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57A3F0BE-2603-DD4D-A189-CFED31574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477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E6394665-74AB-FC45-8252-A90F0A20F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445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FDD5D887-B2C3-7344-9BBD-01D67F4F4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930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56584734-F539-6343-9C95-1483C550B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79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F245D35D-D9D1-CB44-B0D6-FB3818D34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90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73FE1406-65B4-FA4F-9D4C-386F7E27B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3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83601-9F62-2A4E-8F3F-79022FD2B32F}" type="datetimeFigureOut">
              <a:rPr lang="en-US" smtClean="0"/>
              <a:t>8/28/18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C3F3-086D-214D-AD0F-7CA7879EA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370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D695B4F2-7127-AB42-88C4-385A9B599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270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A7E715DC-F485-1F4C-BE41-7B6A4344F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224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041D5BF3-A0B2-4A4C-BB18-D3C279C6C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271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6C63083D-5D9C-284A-85C1-0CE5DB996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74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ED3C543F-EEF0-A94D-895A-CE53C636A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102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F3F1EF84-7AAE-1E48-92FA-B6C5289FD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698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1"/>
            <a:ext cx="7772400" cy="147002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CE6D9FEB-EB33-7642-88F3-BE3B84EA4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560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B08A97B7-82E9-7F48-A67C-66377407B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379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6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B0A0E31F-73ED-DB4A-9ADB-21E903B721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66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A8E68B8A-6FB6-9B4D-AB87-6234E87E1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79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83601-9F62-2A4E-8F3F-79022FD2B32F}" type="datetimeFigureOut">
              <a:rPr lang="en-US" smtClean="0"/>
              <a:t>8/28/18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C3F3-086D-214D-AD0F-7CA7879EA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01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3" y="2174875"/>
            <a:ext cx="4041775" cy="3951288"/>
          </a:xfr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3259C504-B056-5C4C-A5E8-C95FEE884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788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76814028-9910-BA43-948D-DB4FCC86D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779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70F882AD-4B03-0A40-AFF9-C6E2C2637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017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6"/>
            <a:ext cx="5111750" cy="5853113"/>
          </a:xfrm>
        </p:spPr>
        <p:txBody>
          <a:bodyPr/>
          <a:lstStyle>
            <a:lvl1pPr>
              <a:defRPr sz="3200">
                <a:latin typeface="Arial"/>
              </a:defRPr>
            </a:lvl1pPr>
            <a:lvl2pPr>
              <a:defRPr sz="2800">
                <a:latin typeface="Arial"/>
              </a:defRPr>
            </a:lvl2pPr>
            <a:lvl3pPr>
              <a:defRPr sz="2400">
                <a:latin typeface="Arial"/>
              </a:defRPr>
            </a:lvl3pPr>
            <a:lvl4pPr>
              <a:defRPr sz="2000">
                <a:latin typeface="Arial"/>
              </a:defRPr>
            </a:lvl4pPr>
            <a:lvl5pPr>
              <a:defRPr sz="2000">
                <a:latin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7FAE33C8-5F83-454D-BE46-6D510D510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46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4E521AC2-ABA6-0441-9A46-3363B8F56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419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471597FE-D31B-C341-8861-BD0C482F0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059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016E5ECE-6BA0-7548-9B72-9D446C1CB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287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pPr lvl="0"/>
            <a:r>
              <a:rPr lang="en-US" noProof="0" dirty="0" smtClean="0"/>
              <a:t>Click icon to add clip art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BFED5EDF-E604-D640-93FC-6F65A1DD6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015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/>
              </a:defRPr>
            </a:lvl1pPr>
          </a:lstStyle>
          <a:p>
            <a:pPr>
              <a:defRPr/>
            </a:pPr>
            <a:fld id="{292215BF-11DF-DE44-9222-D3A9D809FFBD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/>
              </a:defRPr>
            </a:lvl1pPr>
          </a:lstStyle>
          <a:p>
            <a:pPr>
              <a:defRPr/>
            </a:pPr>
            <a:fld id="{00E29A69-AA0C-B94A-A41A-73A397DCD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477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/>
              </a:defRPr>
            </a:lvl1pPr>
          </a:lstStyle>
          <a:p>
            <a:pPr>
              <a:defRPr/>
            </a:pPr>
            <a:fld id="{9B685B2E-92E8-4E4A-92F8-406A88545761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/>
              </a:defRPr>
            </a:lvl1pPr>
          </a:lstStyle>
          <a:p>
            <a:pPr>
              <a:defRPr/>
            </a:pPr>
            <a:fld id="{1ABB2388-FF1F-494E-BDB9-F11DB6E9F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60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83601-9F62-2A4E-8F3F-79022FD2B32F}" type="datetimeFigureOut">
              <a:rPr lang="en-US" smtClean="0"/>
              <a:t>8/28/18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C3F3-086D-214D-AD0F-7CA7879EA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691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/>
              </a:defRPr>
            </a:lvl1pPr>
          </a:lstStyle>
          <a:p>
            <a:pPr>
              <a:defRPr/>
            </a:pPr>
            <a:fld id="{687FE2EC-2B07-E74D-B330-002CBD6DF6D3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/>
              </a:defRPr>
            </a:lvl1pPr>
          </a:lstStyle>
          <a:p>
            <a:pPr>
              <a:defRPr/>
            </a:pPr>
            <a:fld id="{05F30103-DC49-ED45-8C3C-D4612783C4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474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/>
              </a:defRPr>
            </a:lvl1pPr>
          </a:lstStyle>
          <a:p>
            <a:pPr>
              <a:defRPr/>
            </a:pPr>
            <a:fld id="{376AD97E-9684-9E46-BAAC-5D97FA06D8F2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/>
              </a:defRPr>
            </a:lvl1pPr>
          </a:lstStyle>
          <a:p>
            <a:pPr>
              <a:defRPr/>
            </a:pPr>
            <a:fld id="{09341CB3-DD30-D441-8A74-DE5AD72D9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209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/>
              </a:defRPr>
            </a:lvl1pPr>
          </a:lstStyle>
          <a:p>
            <a:pPr>
              <a:defRPr/>
            </a:pPr>
            <a:fld id="{C18682EF-E3FF-6841-A0A5-AF62566EB29C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/>
              </a:defRPr>
            </a:lvl1pPr>
          </a:lstStyle>
          <a:p>
            <a:pPr>
              <a:defRPr/>
            </a:pPr>
            <a:fld id="{C910141C-E320-134D-A89A-8BEBD8199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795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/>
              </a:defRPr>
            </a:lvl1pPr>
          </a:lstStyle>
          <a:p>
            <a:pPr>
              <a:defRPr/>
            </a:pPr>
            <a:fld id="{C270007F-123A-6248-9C58-AED471CDDE93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/>
              </a:defRPr>
            </a:lvl1pPr>
          </a:lstStyle>
          <a:p>
            <a:pPr>
              <a:defRPr/>
            </a:pPr>
            <a:fld id="{FE4D3864-A167-364A-A9FA-09D8ED3AF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497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/>
              </a:defRPr>
            </a:lvl1pPr>
          </a:lstStyle>
          <a:p>
            <a:pPr>
              <a:defRPr/>
            </a:pPr>
            <a:fld id="{9336AE81-AB3E-0C46-BA5A-A09F248A66CC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/>
              </a:defRPr>
            </a:lvl1pPr>
          </a:lstStyle>
          <a:p>
            <a:pPr>
              <a:defRPr/>
            </a:pPr>
            <a:fld id="{70DEAAF7-03CC-4240-8E32-417C99DC5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825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/>
              </a:defRPr>
            </a:lvl1pPr>
          </a:lstStyle>
          <a:p>
            <a:pPr>
              <a:defRPr/>
            </a:pPr>
            <a:fld id="{D5451529-A8AF-7643-B2FD-51F01BEBAC9B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/>
              </a:defRPr>
            </a:lvl1pPr>
          </a:lstStyle>
          <a:p>
            <a:pPr>
              <a:defRPr/>
            </a:pPr>
            <a:fld id="{1B493145-A4D6-4F48-90FA-7447E012E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795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/>
              </a:defRPr>
            </a:lvl1pPr>
          </a:lstStyle>
          <a:p>
            <a:pPr>
              <a:defRPr/>
            </a:pPr>
            <a:fld id="{81A3017C-5C39-4847-8BBA-75EDC8367808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/>
              </a:defRPr>
            </a:lvl1pPr>
          </a:lstStyle>
          <a:p>
            <a:pPr>
              <a:defRPr/>
            </a:pPr>
            <a:fld id="{03DC9E39-624E-D040-BDA9-D43522166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942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/>
              </a:defRPr>
            </a:lvl1pPr>
          </a:lstStyle>
          <a:p>
            <a:pPr>
              <a:defRPr/>
            </a:pPr>
            <a:fld id="{F1B69A34-46FC-7C40-B40C-C9792B4F73DE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/>
              </a:defRPr>
            </a:lvl1pPr>
          </a:lstStyle>
          <a:p>
            <a:pPr>
              <a:defRPr/>
            </a:pPr>
            <a:fld id="{BD06A467-2754-7647-A9BC-40FD1C27C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501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8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8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/>
              </a:defRPr>
            </a:lvl1pPr>
          </a:lstStyle>
          <a:p>
            <a:pPr>
              <a:defRPr/>
            </a:pPr>
            <a:fld id="{158C9F48-C72E-ED4B-AD5E-8BA2D677CF64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/>
              </a:defRPr>
            </a:lvl1pPr>
          </a:lstStyle>
          <a:p>
            <a:pPr>
              <a:defRPr/>
            </a:pPr>
            <a:fld id="{9D434A11-A75D-3A4D-A7CB-FD5169536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250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9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33" indent="0" algn="ctr">
              <a:buNone/>
              <a:defRPr/>
            </a:lvl2pPr>
            <a:lvl3pPr marL="913865" indent="0" algn="ctr">
              <a:buNone/>
              <a:defRPr/>
            </a:lvl3pPr>
            <a:lvl4pPr marL="1370799" indent="0" algn="ctr">
              <a:buNone/>
              <a:defRPr/>
            </a:lvl4pPr>
            <a:lvl5pPr marL="1827731" indent="0" algn="ctr">
              <a:buNone/>
              <a:defRPr/>
            </a:lvl5pPr>
            <a:lvl6pPr marL="2284665" indent="0" algn="ctr">
              <a:buNone/>
              <a:defRPr/>
            </a:lvl6pPr>
            <a:lvl7pPr marL="2741596" indent="0" algn="ctr">
              <a:buNone/>
              <a:defRPr/>
            </a:lvl7pPr>
            <a:lvl8pPr marL="3198530" indent="0" algn="ctr">
              <a:buNone/>
              <a:defRPr/>
            </a:lvl8pPr>
            <a:lvl9pPr marL="365546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FE109D69-FD11-5F44-BA40-6486FE0F5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72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83601-9F62-2A4E-8F3F-79022FD2B32F}" type="datetimeFigureOut">
              <a:rPr lang="en-US" smtClean="0"/>
              <a:t>8/28/18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C3F3-086D-214D-AD0F-7CA7879EA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58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7A860B62-A74C-4342-BBFE-3540F9DBE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537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4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33" indent="0">
              <a:buNone/>
              <a:defRPr sz="1800"/>
            </a:lvl2pPr>
            <a:lvl3pPr marL="913865" indent="0">
              <a:buNone/>
              <a:defRPr sz="1600"/>
            </a:lvl3pPr>
            <a:lvl4pPr marL="1370799" indent="0">
              <a:buNone/>
              <a:defRPr sz="1400"/>
            </a:lvl4pPr>
            <a:lvl5pPr marL="1827731" indent="0">
              <a:buNone/>
              <a:defRPr sz="1400"/>
            </a:lvl5pPr>
            <a:lvl6pPr marL="2284665" indent="0">
              <a:buNone/>
              <a:defRPr sz="1400"/>
            </a:lvl6pPr>
            <a:lvl7pPr marL="2741596" indent="0">
              <a:buNone/>
              <a:defRPr sz="1400"/>
            </a:lvl7pPr>
            <a:lvl8pPr marL="3198530" indent="0">
              <a:buNone/>
              <a:defRPr sz="1400"/>
            </a:lvl8pPr>
            <a:lvl9pPr marL="365546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31788D0F-2177-BF4B-9745-079A03DE2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490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14F3E53E-E414-E048-94E7-CFDE6F337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308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8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8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9A2734D0-C770-D54C-9C9D-291E0494D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295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1484512D-D73C-3344-BCD5-79CBDCEE1F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948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2101E91A-F93E-784A-9AB3-532CEE539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797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5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5AAACAD-3759-9F44-9AEF-448FBD6B5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459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3" indent="0">
              <a:buNone/>
              <a:defRPr sz="2800"/>
            </a:lvl2pPr>
            <a:lvl3pPr marL="913865" indent="0">
              <a:buNone/>
              <a:defRPr sz="2400"/>
            </a:lvl3pPr>
            <a:lvl4pPr marL="1370799" indent="0">
              <a:buNone/>
              <a:defRPr sz="2000"/>
            </a:lvl4pPr>
            <a:lvl5pPr marL="1827731" indent="0">
              <a:buNone/>
              <a:defRPr sz="2000"/>
            </a:lvl5pPr>
            <a:lvl6pPr marL="2284665" indent="0">
              <a:buNone/>
              <a:defRPr sz="2000"/>
            </a:lvl6pPr>
            <a:lvl7pPr marL="2741596" indent="0">
              <a:buNone/>
              <a:defRPr sz="2000"/>
            </a:lvl7pPr>
            <a:lvl8pPr marL="3198530" indent="0">
              <a:buNone/>
              <a:defRPr sz="2000"/>
            </a:lvl8pPr>
            <a:lvl9pPr marL="365546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4443134A-5062-8B46-829C-289E95D96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550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22F35FD9-4828-6242-B769-1EB6F4DD0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273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99290F2-1251-0148-B02E-CBB686A11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29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83601-9F62-2A4E-8F3F-79022FD2B32F}" type="datetimeFigureOut">
              <a:rPr lang="en-US" smtClean="0"/>
              <a:t>8/28/18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C3F3-086D-214D-AD0F-7CA7879EA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117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DC15E141-0946-FC4B-BE34-7E6ABBD9C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546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63"/>
            <a:ext cx="7772400" cy="147002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/>
              </a:defRPr>
            </a:lvl1pPr>
            <a:lvl2pPr marL="456772" indent="0" algn="ctr">
              <a:buNone/>
              <a:defRPr/>
            </a:lvl2pPr>
            <a:lvl3pPr marL="913548" indent="0" algn="ctr">
              <a:buNone/>
              <a:defRPr/>
            </a:lvl3pPr>
            <a:lvl4pPr marL="1370322" indent="0" algn="ctr">
              <a:buNone/>
              <a:defRPr/>
            </a:lvl4pPr>
            <a:lvl5pPr marL="1827094" indent="0" algn="ctr">
              <a:buNone/>
              <a:defRPr/>
            </a:lvl5pPr>
            <a:lvl6pPr marL="2283868" indent="0" algn="ctr">
              <a:buNone/>
              <a:defRPr/>
            </a:lvl6pPr>
            <a:lvl7pPr marL="2740642" indent="0" algn="ctr">
              <a:buNone/>
              <a:defRPr/>
            </a:lvl7pPr>
            <a:lvl8pPr marL="3197412" indent="0" algn="ctr">
              <a:buNone/>
              <a:defRPr/>
            </a:lvl8pPr>
            <a:lvl9pPr marL="3654188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58C7C321-D7DD-1548-9B1A-6E9955806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230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26364D3-47CB-CD4F-972B-A640C4E553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929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43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/>
              </a:defRPr>
            </a:lvl1pPr>
            <a:lvl2pPr marL="456772" indent="0">
              <a:buNone/>
              <a:defRPr sz="1800"/>
            </a:lvl2pPr>
            <a:lvl3pPr marL="913548" indent="0">
              <a:buNone/>
              <a:defRPr sz="1600"/>
            </a:lvl3pPr>
            <a:lvl4pPr marL="1370322" indent="0">
              <a:buNone/>
              <a:defRPr sz="1400"/>
            </a:lvl4pPr>
            <a:lvl5pPr marL="1827094" indent="0">
              <a:buNone/>
              <a:defRPr sz="1400"/>
            </a:lvl5pPr>
            <a:lvl6pPr marL="2283868" indent="0">
              <a:buNone/>
              <a:defRPr sz="1400"/>
            </a:lvl6pPr>
            <a:lvl7pPr marL="2740642" indent="0">
              <a:buNone/>
              <a:defRPr sz="1400"/>
            </a:lvl7pPr>
            <a:lvl8pPr marL="3197412" indent="0">
              <a:buNone/>
              <a:defRPr sz="1400"/>
            </a:lvl8pPr>
            <a:lvl9pPr marL="3654188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75C92918-864D-5B4A-ACC7-E43C25BE2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684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20D38B6E-D05D-7047-BE55-E856DA143E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636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</a:defRPr>
            </a:lvl1pPr>
            <a:lvl2pPr marL="456772" indent="0">
              <a:buNone/>
              <a:defRPr sz="2000" b="1"/>
            </a:lvl2pPr>
            <a:lvl3pPr marL="913548" indent="0">
              <a:buNone/>
              <a:defRPr sz="1800" b="1"/>
            </a:lvl3pPr>
            <a:lvl4pPr marL="1370322" indent="0">
              <a:buNone/>
              <a:defRPr sz="1600" b="1"/>
            </a:lvl4pPr>
            <a:lvl5pPr marL="1827094" indent="0">
              <a:buNone/>
              <a:defRPr sz="1600" b="1"/>
            </a:lvl5pPr>
            <a:lvl6pPr marL="2283868" indent="0">
              <a:buNone/>
              <a:defRPr sz="1600" b="1"/>
            </a:lvl6pPr>
            <a:lvl7pPr marL="2740642" indent="0">
              <a:buNone/>
              <a:defRPr sz="1600" b="1"/>
            </a:lvl7pPr>
            <a:lvl8pPr marL="3197412" indent="0">
              <a:buNone/>
              <a:defRPr sz="1600" b="1"/>
            </a:lvl8pPr>
            <a:lvl9pPr marL="365418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84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</a:defRPr>
            </a:lvl1pPr>
            <a:lvl2pPr marL="456772" indent="0">
              <a:buNone/>
              <a:defRPr sz="2000" b="1"/>
            </a:lvl2pPr>
            <a:lvl3pPr marL="913548" indent="0">
              <a:buNone/>
              <a:defRPr sz="1800" b="1"/>
            </a:lvl3pPr>
            <a:lvl4pPr marL="1370322" indent="0">
              <a:buNone/>
              <a:defRPr sz="1600" b="1"/>
            </a:lvl4pPr>
            <a:lvl5pPr marL="1827094" indent="0">
              <a:buNone/>
              <a:defRPr sz="1600" b="1"/>
            </a:lvl5pPr>
            <a:lvl6pPr marL="2283868" indent="0">
              <a:buNone/>
              <a:defRPr sz="1600" b="1"/>
            </a:lvl6pPr>
            <a:lvl7pPr marL="2740642" indent="0">
              <a:buNone/>
              <a:defRPr sz="1600" b="1"/>
            </a:lvl7pPr>
            <a:lvl8pPr marL="3197412" indent="0">
              <a:buNone/>
              <a:defRPr sz="1600" b="1"/>
            </a:lvl8pPr>
            <a:lvl9pPr marL="365418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84" y="2174875"/>
            <a:ext cx="4041775" cy="3951288"/>
          </a:xfr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5998827E-C5F2-274F-B511-C1BE4EAE5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4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95784E13-1714-614E-9511-A802F37C6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924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641DC02F-FF06-E647-8BD6-1461261C0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769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7" y="273393"/>
            <a:ext cx="5111750" cy="5853113"/>
          </a:xfrm>
        </p:spPr>
        <p:txBody>
          <a:bodyPr/>
          <a:lstStyle>
            <a:lvl1pPr>
              <a:defRPr sz="3200">
                <a:latin typeface="Arial"/>
              </a:defRPr>
            </a:lvl1pPr>
            <a:lvl2pPr>
              <a:defRPr sz="2800">
                <a:latin typeface="Arial"/>
              </a:defRPr>
            </a:lvl2pPr>
            <a:lvl3pPr>
              <a:defRPr sz="2400">
                <a:latin typeface="Arial"/>
              </a:defRPr>
            </a:lvl3pPr>
            <a:lvl4pPr>
              <a:defRPr sz="2000">
                <a:latin typeface="Arial"/>
              </a:defRPr>
            </a:lvl4pPr>
            <a:lvl5pPr>
              <a:defRPr sz="2000">
                <a:latin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6772" indent="0">
              <a:buNone/>
              <a:defRPr sz="1200"/>
            </a:lvl2pPr>
            <a:lvl3pPr marL="913548" indent="0">
              <a:buNone/>
              <a:defRPr sz="1000"/>
            </a:lvl3pPr>
            <a:lvl4pPr marL="1370322" indent="0">
              <a:buNone/>
              <a:defRPr sz="900"/>
            </a:lvl4pPr>
            <a:lvl5pPr marL="1827094" indent="0">
              <a:buNone/>
              <a:defRPr sz="900"/>
            </a:lvl5pPr>
            <a:lvl6pPr marL="2283868" indent="0">
              <a:buNone/>
              <a:defRPr sz="900"/>
            </a:lvl6pPr>
            <a:lvl7pPr marL="2740642" indent="0">
              <a:buNone/>
              <a:defRPr sz="900"/>
            </a:lvl7pPr>
            <a:lvl8pPr marL="3197412" indent="0">
              <a:buNone/>
              <a:defRPr sz="900"/>
            </a:lvl8pPr>
            <a:lvl9pPr marL="365418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466A7C4C-436A-044D-BD16-F5EE5083D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16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6772" indent="0">
              <a:buNone/>
              <a:defRPr sz="2800"/>
            </a:lvl2pPr>
            <a:lvl3pPr marL="913548" indent="0">
              <a:buNone/>
              <a:defRPr sz="2400"/>
            </a:lvl3pPr>
            <a:lvl4pPr marL="1370322" indent="0">
              <a:buNone/>
              <a:defRPr sz="2000"/>
            </a:lvl4pPr>
            <a:lvl5pPr marL="1827094" indent="0">
              <a:buNone/>
              <a:defRPr sz="2000"/>
            </a:lvl5pPr>
            <a:lvl6pPr marL="2283868" indent="0">
              <a:buNone/>
              <a:defRPr sz="2000"/>
            </a:lvl6pPr>
            <a:lvl7pPr marL="2740642" indent="0">
              <a:buNone/>
              <a:defRPr sz="2000"/>
            </a:lvl7pPr>
            <a:lvl8pPr marL="3197412" indent="0">
              <a:buNone/>
              <a:defRPr sz="2000"/>
            </a:lvl8pPr>
            <a:lvl9pPr marL="3654188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6772" indent="0">
              <a:buNone/>
              <a:defRPr sz="1200"/>
            </a:lvl2pPr>
            <a:lvl3pPr marL="913548" indent="0">
              <a:buNone/>
              <a:defRPr sz="1000"/>
            </a:lvl3pPr>
            <a:lvl4pPr marL="1370322" indent="0">
              <a:buNone/>
              <a:defRPr sz="900"/>
            </a:lvl4pPr>
            <a:lvl5pPr marL="1827094" indent="0">
              <a:buNone/>
              <a:defRPr sz="900"/>
            </a:lvl5pPr>
            <a:lvl6pPr marL="2283868" indent="0">
              <a:buNone/>
              <a:defRPr sz="900"/>
            </a:lvl6pPr>
            <a:lvl7pPr marL="2740642" indent="0">
              <a:buNone/>
              <a:defRPr sz="900"/>
            </a:lvl7pPr>
            <a:lvl8pPr marL="3197412" indent="0">
              <a:buNone/>
              <a:defRPr sz="900"/>
            </a:lvl8pPr>
            <a:lvl9pPr marL="365418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A212A27-3828-CB4C-8147-8E4F521A0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73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83601-9F62-2A4E-8F3F-79022FD2B32F}" type="datetimeFigureOut">
              <a:rPr lang="en-US" smtClean="0"/>
              <a:t>8/28/18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C3F3-086D-214D-AD0F-7CA7879EA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472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CA8097C0-8387-D742-BF6E-505F8B8F2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748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767F3A98-4024-E64D-926F-093FFCE94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317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pPr lvl="0"/>
            <a:r>
              <a:rPr lang="en-US" noProof="0" dirty="0" smtClean="0"/>
              <a:t>Click icon to add clip art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4E43D865-8F69-FD4F-9C2D-21B4D2878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398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D95FFEF-1250-6941-8D25-162214C3213C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7ECBB33-C476-644B-A7E7-78E39F008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822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D270DA-94C5-B844-8B41-BCB474EE6797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522460D-90AC-204F-8DB6-0C0ED2E0F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7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8C9A0FC-2CC5-3C41-A0F4-15A727A24F68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FA97955-ABB2-9343-992B-D99E3A8F2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907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23D197C-5E6F-204D-AE68-834FACE54F38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65E3170-0CD0-5B41-AF7D-629EE8057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223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A08D581-A8FA-704B-850E-40B50C37BFFA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FC0FC54-0D1E-4246-8398-AB7C93A4D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324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F701F8D-384F-8E47-A907-DE1A5069518B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348E130-8AD1-9A4E-AA5D-9AD38687C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933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9E8F05-1844-5641-9B42-E6A4F66217DF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8D3AB05-1F60-7246-9E5D-85A2EAD12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43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83601-9F62-2A4E-8F3F-79022FD2B32F}" type="datetimeFigureOut">
              <a:rPr lang="en-US" smtClean="0"/>
              <a:t>8/28/18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8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7C3F3-086D-214D-AD0F-7CA7879EA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2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6" rIns="91291" bIns="4564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6" rIns="91291" bIns="456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1" tIns="45646" rIns="91291" bIns="45646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1" tIns="45646" rIns="91291" bIns="4564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1" tIns="45646" rIns="91291" bIns="4564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C243176-0E61-F244-ABC0-6178E3BB3499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64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290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6935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580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5438" indent="-2254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2638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0487" indent="-2282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6940" indent="-2282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3391" indent="-2282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79841" indent="-2282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53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03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57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08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62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11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66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16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6" rIns="91291" bIns="4564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6" rIns="91291" bIns="456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1" tIns="45646" rIns="91291" bIns="4564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1" tIns="45646" rIns="91291" bIns="45646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1" tIns="45646" rIns="91291" bIns="4564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7EEC4C8-E774-1C4B-B369-36DCD56EFD8D}" type="slidenum">
              <a:rPr lang="en-US"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5pPr>
      <a:lvl6pPr marL="4564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6pPr>
      <a:lvl7pPr marL="91290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7pPr>
      <a:lvl8pPr marL="136935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8pPr>
      <a:lvl9pPr marL="182580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5438" indent="-2254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2638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0487" indent="-2282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6940" indent="-2282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3391" indent="-2282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79841" indent="-2282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53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03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57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08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62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11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66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16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8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999094E-E084-0040-8D2B-FE29AF3095B9}" type="datetimeFigureOut">
              <a:rPr lang="en-US">
                <a:latin typeface="Calibri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8/28/18</a:t>
            </a:fld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8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8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785BFC7-B990-914B-A2CC-FE1CAA6D230F}" type="slidenum">
              <a:rPr lang="en-US">
                <a:latin typeface="Calibri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Calibri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12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12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4A3634F-09D2-0648-A3E7-2DA60639DECD}" type="slidenum">
              <a: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36" charset="-128"/>
          <a:cs typeface="ＭＳ Ｐゴシック" pitchFamily="3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6" charset="0"/>
          <a:ea typeface="ＭＳ Ｐゴシック" pitchFamily="36" charset="-128"/>
          <a:cs typeface="ＭＳ Ｐゴシック" pitchFamily="3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6" charset="0"/>
          <a:ea typeface="ＭＳ Ｐゴシック" pitchFamily="36" charset="-128"/>
          <a:cs typeface="ＭＳ Ｐゴシック" pitchFamily="3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6" charset="0"/>
          <a:ea typeface="ＭＳ Ｐゴシック" pitchFamily="36" charset="-128"/>
          <a:cs typeface="ＭＳ Ｐゴシック" pitchFamily="3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6" charset="0"/>
          <a:ea typeface="ＭＳ Ｐゴシック" pitchFamily="36" charset="-128"/>
          <a:cs typeface="ＭＳ Ｐゴシック" pitchFamily="36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6" charset="-128"/>
          <a:cs typeface="ＭＳ Ｐゴシック" pitchFamily="3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6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6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6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6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00AF49B-B523-0742-A6AD-EA38A354FF89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1500BA"/>
                </a:solidFill>
                <a:latin typeface="Arial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1500BA"/>
                </a:solidFill>
                <a:latin typeface="Arial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1500BA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1524E17-CFF6-2747-BB15-A94E9E9C8767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99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8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2640C7E-375C-A047-8DEF-83CC4CBB153B}" type="datetimeFigureOut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8/28/18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8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8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0DD6068-225F-4644-94ED-2FB2A58620F3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7" tIns="45693" rIns="91387" bIns="456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2810D9A-E0F6-C346-83EF-FAEFC2DF8E76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5pPr>
      <a:lvl6pPr marL="45693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6pPr>
      <a:lvl7pPr marL="91386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7pPr>
      <a:lvl8pPr marL="137079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8pPr>
      <a:lvl9pPr marL="182773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3130" indent="-22846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064" indent="-22846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996" indent="-22846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927" indent="-22846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3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9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1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6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0" tIns="45677" rIns="91350" bIns="4567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>
            <a:lvl1pPr defTabSz="913548" eaLnBrk="0" hangingPunct="0">
              <a:defRPr sz="1400">
                <a:solidFill>
                  <a:srgbClr val="1500BA"/>
                </a:solidFill>
                <a:latin typeface="Arial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>
            <a:lvl1pPr algn="ctr" defTabSz="913548" eaLnBrk="0" hangingPunct="0">
              <a:defRPr sz="1400">
                <a:solidFill>
                  <a:srgbClr val="1500BA"/>
                </a:solidFill>
                <a:latin typeface="Arial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>
            <a:lvl1pPr algn="r" defTabSz="913548" eaLnBrk="0" hangingPunct="0">
              <a:defRPr sz="1400">
                <a:solidFill>
                  <a:srgbClr val="1500BA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431E22-47A8-274A-9666-F484B5C49855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5pPr>
      <a:lvl6pPr marL="45677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6pPr>
      <a:lvl7pPr marL="91354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7pPr>
      <a:lvl8pPr marL="137032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8pPr>
      <a:lvl9pPr marL="182709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+mn-ea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+mn-ea"/>
        </a:defRPr>
      </a:lvl5pPr>
      <a:lvl6pPr marL="2512255" indent="-22838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029" indent="-22838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5803" indent="-22838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2576" indent="-22838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8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2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4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8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1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88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87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BED72A73-95FB-5D45-8354-0F4353EC94C3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6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A59C4C31-4EAE-D442-B858-714AC4278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image" Target="../media/image20.png"/><Relationship Id="rId1" Type="http://schemas.microsoft.com/office/2007/relationships/media" Target="file://localhost/AA%20RHL%20Laptop%20Docs/PowerPoint%20Documents/video%20clips/Eric%20Clapton%20Speaks%20About%20His%20Droug%20And%20Alcohol%20Addictions%201999%20Interview.cropped.mov" TargetMode="External"/><Relationship Id="rId2" Type="http://schemas.openxmlformats.org/officeDocument/2006/relationships/video" Target="file://localhost/AA%20RHL%20Laptop%20Docs/PowerPoint%20Documents/video%20clips/Eric%20Clapton%20Speaks%20About%20His%20Droug%20And%20Alcohol%20Addictions%201999%20Interview.cropped.mov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2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image" Target="../media/image33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image" Target="../media/image3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jpe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emf"/><Relationship Id="rId5" Type="http://schemas.openxmlformats.org/officeDocument/2006/relationships/image" Target="../media/image44.jpe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4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8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50.jpeg"/><Relationship Id="rId3" Type="http://schemas.openxmlformats.org/officeDocument/2006/relationships/image" Target="../media/image5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4" Type="http://schemas.openxmlformats.org/officeDocument/2006/relationships/image" Target="../media/image5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57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4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5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58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221" y="1699400"/>
            <a:ext cx="8373922" cy="147002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The case for an against food addiction:</a:t>
            </a:r>
            <a:b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</a:br>
            <a:r>
              <a:rPr lang="en-US" sz="31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 scientific and legal analysis</a:t>
            </a:r>
            <a:endParaRPr lang="en-US" sz="31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366" y="3886200"/>
            <a:ext cx="8598917" cy="213499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Robert H. Lustig, M.D., M.S.L.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Division of Endocrinology, Dept. of Pediatrics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Institute for Health Policy Studies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University of California, San Francisco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90" y="6498490"/>
            <a:ext cx="4707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Arial"/>
                <a:cs typeface="Arial"/>
              </a:rPr>
              <a:t>I’m Sweet Enough, Toronto, Ont. Canada, Sept. 16, 2018</a:t>
            </a:r>
            <a:endParaRPr lang="en-US" sz="1400" dirty="0">
              <a:solidFill>
                <a:srgbClr val="FF66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137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1504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8" y="400050"/>
            <a:ext cx="8884356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043" name="Straight Connector 6"/>
          <p:cNvCxnSpPr>
            <a:cxnSpLocks noChangeShapeType="1"/>
          </p:cNvCxnSpPr>
          <p:nvPr/>
        </p:nvCxnSpPr>
        <p:spPr bwMode="auto">
          <a:xfrm>
            <a:off x="338670" y="3062288"/>
            <a:ext cx="174413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15044" name="Straight Connector 7"/>
          <p:cNvCxnSpPr>
            <a:cxnSpLocks noChangeShapeType="1"/>
          </p:cNvCxnSpPr>
          <p:nvPr/>
        </p:nvCxnSpPr>
        <p:spPr bwMode="auto">
          <a:xfrm>
            <a:off x="3623734" y="3062288"/>
            <a:ext cx="174413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15045" name="TextBox 2"/>
          <p:cNvSpPr txBox="1">
            <a:spLocks noChangeArrowheads="1"/>
          </p:cNvSpPr>
          <p:nvPr/>
        </p:nvSpPr>
        <p:spPr bwMode="auto">
          <a:xfrm>
            <a:off x="649941" y="6144320"/>
            <a:ext cx="77844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Puts the onus on the individual, not the food</a:t>
            </a:r>
          </a:p>
        </p:txBody>
      </p:sp>
    </p:spTree>
    <p:extLst>
      <p:ext uri="{BB962C8B-B14F-4D97-AF65-F5344CB8AC3E}">
        <p14:creationId xmlns:p14="http://schemas.microsoft.com/office/powerpoint/2010/main" val="196030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0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0" name="TextBox 6"/>
          <p:cNvSpPr txBox="1">
            <a:spLocks noChangeArrowheads="1"/>
          </p:cNvSpPr>
          <p:nvPr/>
        </p:nvSpPr>
        <p:spPr bwMode="auto">
          <a:xfrm>
            <a:off x="564448" y="3380676"/>
            <a:ext cx="8102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• </a:t>
            </a:r>
            <a:r>
              <a:rPr lang="en-US" b="1" dirty="0" smtClean="0">
                <a:solidFill>
                  <a:srgbClr val="0000FF"/>
                </a:solidFill>
              </a:rPr>
              <a:t>Current evidence does not allow us to conclude that a single food substance</a:t>
            </a:r>
            <a:r>
              <a:rPr lang="en-US" dirty="0" smtClean="0">
                <a:solidFill>
                  <a:prstClr val="black"/>
                </a:solidFill>
              </a:rPr>
              <a:t> via a single specific neurobiological mechanism (e.g. specific brain receptors or specific neuronal pathways) can account for the fact that people overeat and develop </a:t>
            </a:r>
            <a:r>
              <a:rPr lang="en-US" b="1" dirty="0" smtClean="0">
                <a:solidFill>
                  <a:srgbClr val="0000FF"/>
                </a:solidFill>
              </a:rPr>
              <a:t>obesity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FF"/>
                </a:solidFill>
              </a:rPr>
              <a:t>•</a:t>
            </a:r>
            <a:r>
              <a:rPr lang="en-US" b="1" dirty="0" smtClean="0">
                <a:solidFill>
                  <a:srgbClr val="0000FF"/>
                </a:solidFill>
              </a:rPr>
              <a:t>In humans, there is no evidence that a specific food, food ingredient or food additive causes a substance-based type of addiction </a:t>
            </a:r>
            <a:r>
              <a:rPr lang="en-US" dirty="0" smtClean="0">
                <a:solidFill>
                  <a:prstClr val="black"/>
                </a:solidFill>
              </a:rPr>
              <a:t>(the only currently known exception is caffeine which via specific mechanisms can potentially be addictive).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150205" y="6351190"/>
            <a:ext cx="45521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44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0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6786077" y="3798507"/>
            <a:ext cx="13820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73542" y="4106922"/>
            <a:ext cx="4731858" cy="27180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61478" y="3352065"/>
            <a:ext cx="88825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• Within </a:t>
            </a:r>
            <a:r>
              <a:rPr lang="en-US" sz="2400" dirty="0">
                <a:latin typeface="Times"/>
                <a:cs typeface="Times"/>
              </a:rPr>
              <a:t>this context </a:t>
            </a:r>
            <a:r>
              <a:rPr lang="en-US" sz="2400" b="1" dirty="0">
                <a:solidFill>
                  <a:srgbClr val="0000FF"/>
                </a:solidFill>
                <a:latin typeface="Times"/>
                <a:cs typeface="Times"/>
              </a:rPr>
              <a:t>we specifically point out that we do not consider alcoholic beverages as food</a:t>
            </a:r>
            <a:r>
              <a:rPr lang="en-US" sz="2400" dirty="0">
                <a:latin typeface="Times"/>
                <a:cs typeface="Times"/>
              </a:rPr>
              <a:t>, despite the fact that one gram of ethanol has an energy density of 7 kcal</a:t>
            </a:r>
            <a:r>
              <a:rPr lang="en-US" sz="2400" dirty="0" smtClean="0">
                <a:latin typeface="Times"/>
                <a:cs typeface="Times"/>
              </a:rPr>
              <a:t>.</a:t>
            </a:r>
          </a:p>
          <a:p>
            <a:endParaRPr lang="en-US" sz="2400" dirty="0">
              <a:latin typeface="Times"/>
              <a:cs typeface="Times"/>
            </a:endParaRPr>
          </a:p>
          <a:p>
            <a:r>
              <a:rPr lang="en-US" sz="2400" dirty="0" smtClean="0">
                <a:latin typeface="Times"/>
                <a:cs typeface="Times"/>
              </a:rPr>
              <a:t>• </a:t>
            </a:r>
            <a:r>
              <a:rPr lang="en-US" sz="2400" b="1" dirty="0" smtClean="0">
                <a:solidFill>
                  <a:srgbClr val="0000FF"/>
                </a:solidFill>
                <a:latin typeface="Times"/>
                <a:cs typeface="Times"/>
              </a:rPr>
              <a:t>Addictive </a:t>
            </a:r>
            <a:r>
              <a:rPr lang="en-US" sz="2400" b="1" dirty="0">
                <a:solidFill>
                  <a:srgbClr val="0000FF"/>
                </a:solidFill>
                <a:latin typeface="Times"/>
                <a:cs typeface="Times"/>
              </a:rPr>
              <a:t>(over)eating is clearly distinct from substance use disorders</a:t>
            </a:r>
            <a:r>
              <a:rPr lang="en-US" sz="2400" dirty="0">
                <a:latin typeface="Times"/>
                <a:cs typeface="Times"/>
              </a:rPr>
              <a:t> that cause addiction via specific mechanisms (e.g. nicotine, cocaine, cannabinoids, opioids, </a:t>
            </a:r>
            <a:r>
              <a:rPr lang="en-US" sz="2400" dirty="0" err="1">
                <a:latin typeface="Times"/>
                <a:cs typeface="Times"/>
              </a:rPr>
              <a:t>etc</a:t>
            </a:r>
            <a:r>
              <a:rPr lang="en-US" sz="2400" dirty="0">
                <a:latin typeface="Times"/>
                <a:cs typeface="Times"/>
              </a:rPr>
              <a:t>)</a:t>
            </a:r>
            <a:r>
              <a:rPr lang="en-US" sz="2400" dirty="0" smtClean="0">
                <a:latin typeface="Times"/>
                <a:cs typeface="Times"/>
              </a:rPr>
              <a:t>.</a:t>
            </a:r>
            <a:endParaRPr lang="en-US" sz="2400" dirty="0"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164" y="6290432"/>
            <a:ext cx="902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So,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NeuroFAST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exempts </a:t>
            </a:r>
            <a:r>
              <a:rPr lang="en-US" b="1" u="sng" dirty="0" smtClean="0">
                <a:solidFill>
                  <a:srgbClr val="FF0000"/>
                </a:solidFill>
                <a:latin typeface="Arial"/>
                <a:cs typeface="Arial"/>
              </a:rPr>
              <a:t>both alcohol and caffeine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, even though both are in food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529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0705" y="2677204"/>
            <a:ext cx="8379795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/>
              <a:t>	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—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 it’s about obesity; or </a:t>
            </a:r>
          </a:p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— it’s about eating addiction; or</a:t>
            </a:r>
          </a:p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— no specific foodstuff is addictive,</a:t>
            </a:r>
          </a:p>
          <a:p>
            <a:endParaRPr lang="en-US" sz="28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800" b="1" dirty="0" smtClean="0">
                <a:solidFill>
                  <a:srgbClr val="FFFF00"/>
                </a:solidFill>
                <a:latin typeface="Arial"/>
                <a:cs typeface="Arial"/>
              </a:rPr>
              <a:t>then the food industry has “carte blanche”; </a:t>
            </a:r>
          </a:p>
          <a:p>
            <a:r>
              <a:rPr lang="en-US" sz="2800" b="1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lang="en-US" sz="2800" b="1" dirty="0" smtClean="0">
                <a:solidFill>
                  <a:srgbClr val="FFFF00"/>
                </a:solidFill>
                <a:latin typeface="Arial"/>
                <a:cs typeface="Arial"/>
              </a:rPr>
              <a:t>nd there is no option for societal intervention</a:t>
            </a:r>
            <a:endParaRPr lang="en-US" sz="28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6315" y="1257664"/>
            <a:ext cx="7172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Arial"/>
                <a:cs typeface="Arial"/>
              </a:rPr>
              <a:t>If:</a:t>
            </a:r>
            <a:endParaRPr lang="en-US" sz="44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125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limbic triangle professional"/>
          <p:cNvPicPr>
            <a:picLocks noChangeAspect="1" noChangeArrowheads="1"/>
          </p:cNvPicPr>
          <p:nvPr/>
        </p:nvPicPr>
        <p:blipFill>
          <a:blip r:embed="rId2">
            <a:lum bright="2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0" t="37076" r="10590" b="24718"/>
          <a:stretch>
            <a:fillRect/>
          </a:stretch>
        </p:blipFill>
        <p:spPr bwMode="auto">
          <a:xfrm>
            <a:off x="776115" y="1058871"/>
            <a:ext cx="7762523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0915" name="Text Box 3"/>
          <p:cNvSpPr txBox="1">
            <a:spLocks noChangeArrowheads="1"/>
          </p:cNvSpPr>
          <p:nvPr/>
        </p:nvSpPr>
        <p:spPr bwMode="auto">
          <a:xfrm>
            <a:off x="2895654" y="306289"/>
            <a:ext cx="37161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 smtClean="0">
                <a:solidFill>
                  <a:srgbClr val="F8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</a:t>
            </a:r>
            <a:r>
              <a:rPr lang="ja-JP" altLang="en-US" sz="2800" b="1" smtClean="0">
                <a:solidFill>
                  <a:srgbClr val="F8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</a:t>
            </a:r>
            <a:r>
              <a:rPr lang="en-US" sz="2800" b="1" smtClean="0">
                <a:solidFill>
                  <a:srgbClr val="F8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limbic triangle</a:t>
            </a:r>
            <a:r>
              <a:rPr lang="ja-JP" altLang="en-US" sz="2800" b="1" smtClean="0">
                <a:solidFill>
                  <a:srgbClr val="F8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</a:t>
            </a:r>
            <a:endParaRPr lang="en-US" sz="2800" b="1" smtClean="0">
              <a:solidFill>
                <a:srgbClr val="F8FF0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0" y="6553334"/>
            <a:ext cx="44962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7517"/>
                </a:solidFill>
                <a:latin typeface="Arial" charset="0"/>
              </a:rPr>
              <a:t>Mietus-Snyder and Lustig, Ann Rev Med 59:147, 2008</a:t>
            </a:r>
            <a:endParaRPr lang="en-US" sz="1400">
              <a:solidFill>
                <a:srgbClr val="FFA21B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68304" y="525463"/>
            <a:ext cx="8247944" cy="1143000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Could one specific ingredient in food </a:t>
            </a:r>
            <a:b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cause addiction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78" y="2264719"/>
            <a:ext cx="8549923" cy="3351213"/>
          </a:xfrm>
        </p:spPr>
        <p:txBody>
          <a:bodyPr>
            <a:normAutofit fontScale="92500" lnSpcReduction="10000"/>
          </a:bodyPr>
          <a:lstStyle/>
          <a:p>
            <a:pPr algn="ctr">
              <a:buFontTx/>
              <a:buNone/>
              <a:defRPr/>
            </a:pPr>
            <a:r>
              <a:rPr lang="en-US" sz="3000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Need to look for similarities to drugs of </a:t>
            </a:r>
            <a:r>
              <a:rPr lang="en-US" sz="3000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dependence</a:t>
            </a:r>
          </a:p>
          <a:p>
            <a:pPr algn="ctr">
              <a:buFontTx/>
              <a:buNone/>
              <a:defRPr/>
            </a:pPr>
            <a:endParaRPr lang="en-US" sz="3000" dirty="0">
              <a:solidFill>
                <a:schemeClr val="bg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algn="ctr">
              <a:buFontTx/>
              <a:buNone/>
              <a:defRPr/>
            </a:pPr>
            <a:r>
              <a:rPr lang="en-US" sz="3000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• nicotine</a:t>
            </a:r>
          </a:p>
          <a:p>
            <a:pPr algn="ctr">
              <a:buFontTx/>
              <a:buNone/>
              <a:defRPr/>
            </a:pPr>
            <a:r>
              <a:rPr lang="en-US" sz="3000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• morphine</a:t>
            </a:r>
          </a:p>
          <a:p>
            <a:pPr algn="ctr">
              <a:buFontTx/>
              <a:buNone/>
              <a:defRPr/>
            </a:pPr>
            <a:r>
              <a:rPr lang="en-US" sz="3000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• amphetamine</a:t>
            </a:r>
          </a:p>
          <a:p>
            <a:pPr algn="ctr">
              <a:buFontTx/>
              <a:buNone/>
              <a:defRPr/>
            </a:pPr>
            <a:r>
              <a:rPr lang="en-US" sz="3000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• cocaine</a:t>
            </a:r>
          </a:p>
          <a:p>
            <a:pPr algn="ctr">
              <a:buFontTx/>
              <a:buNone/>
              <a:defRPr/>
            </a:pPr>
            <a:r>
              <a:rPr lang="en-US" sz="3000" dirty="0" smtClean="0">
                <a:solidFill>
                  <a:srgbClr val="FF6600"/>
                </a:solidFill>
                <a:latin typeface="Helvetica" charset="0"/>
                <a:ea typeface="ＭＳ Ｐゴシック" charset="0"/>
                <a:cs typeface="ＭＳ Ｐゴシック" charset="0"/>
              </a:rPr>
              <a:t>• </a:t>
            </a:r>
            <a:r>
              <a:rPr lang="en-US" sz="3000" dirty="0">
                <a:solidFill>
                  <a:srgbClr val="FF66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ethanol</a:t>
            </a:r>
          </a:p>
          <a:p>
            <a:pPr algn="ctr">
              <a:buFontTx/>
              <a:buNone/>
              <a:defRPr/>
            </a:pP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algn="ctr">
              <a:buFontTx/>
              <a:buNone/>
              <a:defRPr/>
            </a:pP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algn="ctr">
              <a:buFontTx/>
              <a:buNone/>
              <a:defRPr/>
            </a:pP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42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0"/>
            <a:ext cx="9144000" cy="257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56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1" descr="Salt Sugar Fat: How the Food Giants Hooked U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58" y="422275"/>
            <a:ext cx="3522133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1" descr="Salt Sugar Fat: How the Food Giants Hooked U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58" y="422275"/>
            <a:ext cx="3522133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87" name="Picture 2" descr="caffe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458" y="1465271"/>
            <a:ext cx="4515556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8" name="TextBox 3"/>
          <p:cNvSpPr txBox="1">
            <a:spLocks noChangeArrowheads="1"/>
          </p:cNvSpPr>
          <p:nvPr/>
        </p:nvSpPr>
        <p:spPr bwMode="auto">
          <a:xfrm>
            <a:off x="6249880" y="5623062"/>
            <a:ext cx="13254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t>Caffeine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0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Salt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447" y="1844683"/>
            <a:ext cx="8284634" cy="45053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In rodents, dopamine signaling (reward) in response to salt, bingeing, cross-sensitization with amphetamines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In humans, </a:t>
            </a:r>
          </a:p>
          <a:p>
            <a:pPr lvl="1">
              <a:defRPr/>
            </a:pPr>
            <a:r>
              <a:rPr lang="en-US" dirty="0" smtClean="0"/>
              <a:t>Lower threshold physiologically fixed</a:t>
            </a:r>
          </a:p>
          <a:p>
            <a:pPr lvl="1">
              <a:defRPr/>
            </a:pPr>
            <a:r>
              <a:rPr lang="en-US" dirty="0" smtClean="0"/>
              <a:t>Higher levels attributed to “preference”, can retrain</a:t>
            </a:r>
          </a:p>
          <a:p>
            <a:pPr lvl="1">
              <a:defRPr/>
            </a:pPr>
            <a:r>
              <a:rPr lang="en-US" dirty="0" smtClean="0"/>
              <a:t>Salt-losing congenital adrenal hyperplasia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Content Placeholder 2"/>
          <p:cNvSpPr>
            <a:spLocks noGrp="1"/>
          </p:cNvSpPr>
          <p:nvPr>
            <p:ph idx="1"/>
          </p:nvPr>
        </p:nvSpPr>
        <p:spPr>
          <a:xfrm>
            <a:off x="529167" y="826838"/>
            <a:ext cx="7772400" cy="30861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x-none" sz="4000" b="1">
                <a:solidFill>
                  <a:srgbClr val="FFF706"/>
                </a:solidFill>
              </a:rPr>
              <a:t>Disclosures</a:t>
            </a:r>
          </a:p>
        </p:txBody>
      </p:sp>
      <p:pic>
        <p:nvPicPr>
          <p:cNvPr id="196611" name="Picture 6" descr="fat chance rev L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2094089"/>
            <a:ext cx="2441222" cy="330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2" name="Picture 3" descr="Hacking final cov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723" y="2094089"/>
            <a:ext cx="2685344" cy="331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067" y="1581876"/>
            <a:ext cx="2964972" cy="233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6614" name="Group 6"/>
          <p:cNvGrpSpPr>
            <a:grpSpLocks/>
          </p:cNvGrpSpPr>
          <p:nvPr/>
        </p:nvGrpSpPr>
        <p:grpSpPr bwMode="auto">
          <a:xfrm>
            <a:off x="6055079" y="4089401"/>
            <a:ext cx="2558344" cy="2295878"/>
            <a:chOff x="4719637" y="2457450"/>
            <a:chExt cx="2290763" cy="2228850"/>
          </a:xfrm>
        </p:grpSpPr>
        <p:grpSp>
          <p:nvGrpSpPr>
            <p:cNvPr id="196615" name="Group 7"/>
            <p:cNvGrpSpPr>
              <a:grpSpLocks/>
            </p:cNvGrpSpPr>
            <p:nvPr/>
          </p:nvGrpSpPr>
          <p:grpSpPr bwMode="auto">
            <a:xfrm>
              <a:off x="4719637" y="2457450"/>
              <a:ext cx="2290763" cy="2228850"/>
              <a:chOff x="4300537" y="2133600"/>
              <a:chExt cx="2290763" cy="222885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4744032" y="2543205"/>
                <a:ext cx="1389873" cy="1409641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11" name="Sun 10"/>
              <p:cNvSpPr/>
              <p:nvPr/>
            </p:nvSpPr>
            <p:spPr>
              <a:xfrm>
                <a:off x="4300537" y="2133600"/>
                <a:ext cx="2290763" cy="2228850"/>
              </a:xfrm>
              <a:prstGeom prst="sun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4819844" y="2629509"/>
                <a:ext cx="1238250" cy="1237032"/>
              </a:xfrm>
              <a:prstGeom prst="ellipse">
                <a:avLst/>
              </a:prstGeom>
              <a:solidFill>
                <a:srgbClr val="E580F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</p:grpSp>
        <p:sp>
          <p:nvSpPr>
            <p:cNvPr id="196616" name="TextBox 8"/>
            <p:cNvSpPr txBox="1">
              <a:spLocks noChangeArrowheads="1"/>
            </p:cNvSpPr>
            <p:nvPr/>
          </p:nvSpPr>
          <p:spPr bwMode="auto">
            <a:xfrm>
              <a:off x="5198238" y="3271086"/>
              <a:ext cx="1304153" cy="567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x-none" sz="1600" b="1">
                  <a:solidFill>
                    <a:schemeClr val="bg1"/>
                  </a:solidFill>
                  <a:latin typeface="Franklin Gothic Heavy" charset="0"/>
                  <a:ea typeface="Franklin Gothic Heavy" charset="0"/>
                  <a:cs typeface="Franklin Gothic Heavy" charset="0"/>
                </a:rPr>
                <a:t>BIOLUMEN</a:t>
              </a:r>
            </a:p>
            <a:p>
              <a:pPr algn="ctr"/>
              <a:r>
                <a:rPr lang="en-US" altLang="x-none" sz="1600" b="1">
                  <a:solidFill>
                    <a:schemeClr val="bg1"/>
                  </a:solidFill>
                  <a:latin typeface="Franklin Gothic Heavy" charset="0"/>
                  <a:ea typeface="Franklin Gothic Heavy" charset="0"/>
                  <a:cs typeface="Franklin Gothic Heavy" charset="0"/>
                </a:rPr>
                <a:t>Technologies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81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1" descr="Salt Sugar Fat: How the Food Giants Hooked U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58" y="422275"/>
            <a:ext cx="3522133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59" name="Picture 2" descr="caffe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458" y="1465271"/>
            <a:ext cx="4515556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0" name="TextBox 3"/>
          <p:cNvSpPr txBox="1">
            <a:spLocks noChangeArrowheads="1"/>
          </p:cNvSpPr>
          <p:nvPr/>
        </p:nvSpPr>
        <p:spPr bwMode="auto">
          <a:xfrm>
            <a:off x="6249880" y="5623062"/>
            <a:ext cx="13254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t>Caffeine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1" descr="Salt Sugar Fat: How the Food Giants Hooked U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58" y="422275"/>
            <a:ext cx="3522133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3" name="Picture 2" descr="caffe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458" y="1465271"/>
            <a:ext cx="4515556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4" name="TextBox 3"/>
          <p:cNvSpPr txBox="1">
            <a:spLocks noChangeArrowheads="1"/>
          </p:cNvSpPr>
          <p:nvPr/>
        </p:nvSpPr>
        <p:spPr bwMode="auto">
          <a:xfrm>
            <a:off x="6249880" y="5623062"/>
            <a:ext cx="13254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t>Caffeine</a:t>
            </a:r>
          </a:p>
        </p:txBody>
      </p:sp>
      <p:cxnSp>
        <p:nvCxnSpPr>
          <p:cNvPr id="225285" name="Straight Connector 5"/>
          <p:cNvCxnSpPr>
            <a:cxnSpLocks noChangeShapeType="1"/>
          </p:cNvCxnSpPr>
          <p:nvPr/>
        </p:nvCxnSpPr>
        <p:spPr bwMode="auto">
          <a:xfrm flipH="1">
            <a:off x="495369" y="1378087"/>
            <a:ext cx="2683933" cy="1704975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Rodents binge but no signs of dependence</a:t>
            </a:r>
          </a:p>
          <a:p>
            <a:pPr>
              <a:defRPr/>
            </a:pPr>
            <a:r>
              <a:rPr lang="en-US" dirty="0" smtClean="0"/>
              <a:t>In humans, binge foods are high fat but also high carb/sugar (e.g. pizza, ice cream)</a:t>
            </a:r>
          </a:p>
          <a:p>
            <a:pPr lvl="1">
              <a:defRPr/>
            </a:pPr>
            <a:r>
              <a:rPr lang="en-US" dirty="0" smtClean="0"/>
              <a:t>Likely synergy, adding sugar increases preference for fatty foods </a:t>
            </a:r>
            <a:r>
              <a:rPr lang="en-US" sz="1400" dirty="0" smtClean="0"/>
              <a:t>[</a:t>
            </a:r>
            <a:r>
              <a:rPr lang="en-US" sz="1400" dirty="0" err="1" smtClean="0"/>
              <a:t>Drewnowski</a:t>
            </a:r>
            <a:r>
              <a:rPr lang="en-US" sz="1400" dirty="0" smtClean="0"/>
              <a:t> et al.]</a:t>
            </a:r>
          </a:p>
          <a:p>
            <a:pPr>
              <a:defRPr/>
            </a:pPr>
            <a:r>
              <a:rPr lang="en-US" dirty="0" smtClean="0"/>
              <a:t>Atkins diet does not show dependence</a:t>
            </a:r>
          </a:p>
          <a:p>
            <a:pPr>
              <a:defRPr/>
            </a:pPr>
            <a:r>
              <a:rPr lang="en-US" dirty="0" smtClean="0"/>
              <a:t>Energy density: </a:t>
            </a:r>
            <a:r>
              <a:rPr lang="en-US" dirty="0"/>
              <a:t>s</a:t>
            </a:r>
            <a:r>
              <a:rPr lang="en-US" dirty="0" smtClean="0"/>
              <a:t>tronger association with obesity, metabolic syndrome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1" descr="Salt Sugar Fat: How the Food Giants Hooked U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58" y="422275"/>
            <a:ext cx="3522133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1" name="Picture 2" descr="caffe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458" y="1465271"/>
            <a:ext cx="4515556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2" name="TextBox 3"/>
          <p:cNvSpPr txBox="1">
            <a:spLocks noChangeArrowheads="1"/>
          </p:cNvSpPr>
          <p:nvPr/>
        </p:nvSpPr>
        <p:spPr bwMode="auto">
          <a:xfrm>
            <a:off x="6249880" y="5623062"/>
            <a:ext cx="13254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t>Caffeine</a:t>
            </a:r>
          </a:p>
        </p:txBody>
      </p:sp>
      <p:cxnSp>
        <p:nvCxnSpPr>
          <p:cNvPr id="227333" name="Straight Connector 5"/>
          <p:cNvCxnSpPr>
            <a:cxnSpLocks noChangeShapeType="1"/>
          </p:cNvCxnSpPr>
          <p:nvPr/>
        </p:nvCxnSpPr>
        <p:spPr bwMode="auto">
          <a:xfrm flipH="1">
            <a:off x="495369" y="1378087"/>
            <a:ext cx="2683933" cy="1704975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1" descr="Salt Sugar Fat: How the Food Giants Hooked U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58" y="422275"/>
            <a:ext cx="3522133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5" name="Picture 2" descr="caffe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458" y="1465271"/>
            <a:ext cx="4515556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6" name="TextBox 3"/>
          <p:cNvSpPr txBox="1">
            <a:spLocks noChangeArrowheads="1"/>
          </p:cNvSpPr>
          <p:nvPr/>
        </p:nvSpPr>
        <p:spPr bwMode="auto">
          <a:xfrm>
            <a:off x="6249880" y="5623062"/>
            <a:ext cx="13254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t>Caffeine</a:t>
            </a:r>
          </a:p>
        </p:txBody>
      </p:sp>
      <p:cxnSp>
        <p:nvCxnSpPr>
          <p:cNvPr id="228357" name="Straight Connector 4"/>
          <p:cNvCxnSpPr>
            <a:cxnSpLocks noChangeShapeType="1"/>
          </p:cNvCxnSpPr>
          <p:nvPr/>
        </p:nvCxnSpPr>
        <p:spPr bwMode="auto">
          <a:xfrm flipH="1">
            <a:off x="495369" y="1378087"/>
            <a:ext cx="2683933" cy="1704975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28358" name="Straight Connector 5"/>
          <p:cNvCxnSpPr>
            <a:cxnSpLocks noChangeShapeType="1"/>
          </p:cNvCxnSpPr>
          <p:nvPr/>
        </p:nvCxnSpPr>
        <p:spPr bwMode="auto">
          <a:xfrm flipH="1">
            <a:off x="495369" y="4495800"/>
            <a:ext cx="2683933" cy="1703388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Caffeine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“Model drug” of dependence</a:t>
            </a:r>
          </a:p>
          <a:p>
            <a:pPr>
              <a:defRPr/>
            </a:pPr>
            <a:r>
              <a:rPr lang="en-US" dirty="0" smtClean="0"/>
              <a:t>In humans, dependence shown in children, adolescents and adults</a:t>
            </a:r>
          </a:p>
          <a:p>
            <a:pPr lvl="1">
              <a:defRPr/>
            </a:pPr>
            <a:r>
              <a:rPr lang="en-US" dirty="0" smtClean="0"/>
              <a:t>30% who consume it meet DSM criteria for dependence</a:t>
            </a:r>
          </a:p>
          <a:p>
            <a:pPr lvl="1">
              <a:defRPr/>
            </a:pPr>
            <a:r>
              <a:rPr lang="en-US" dirty="0" smtClean="0"/>
              <a:t>Physiologic addiction established: headache (increased cerebral blood flow). Impaired task performance, fatigue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1" descr="Salt Sugar Fat: How the Food Giants Hooked U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58" y="422275"/>
            <a:ext cx="3522133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3" name="Picture 2" descr="caffe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458" y="1465271"/>
            <a:ext cx="4515556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4" name="TextBox 3"/>
          <p:cNvSpPr txBox="1">
            <a:spLocks noChangeArrowheads="1"/>
          </p:cNvSpPr>
          <p:nvPr/>
        </p:nvSpPr>
        <p:spPr bwMode="auto">
          <a:xfrm>
            <a:off x="6249880" y="5623062"/>
            <a:ext cx="13254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t>Caffeine</a:t>
            </a:r>
          </a:p>
        </p:txBody>
      </p:sp>
      <p:cxnSp>
        <p:nvCxnSpPr>
          <p:cNvPr id="230405" name="Straight Connector 4"/>
          <p:cNvCxnSpPr>
            <a:cxnSpLocks noChangeShapeType="1"/>
          </p:cNvCxnSpPr>
          <p:nvPr/>
        </p:nvCxnSpPr>
        <p:spPr bwMode="auto">
          <a:xfrm flipH="1">
            <a:off x="495369" y="1378087"/>
            <a:ext cx="2683933" cy="1704975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30406" name="Straight Connector 5"/>
          <p:cNvCxnSpPr>
            <a:cxnSpLocks noChangeShapeType="1"/>
          </p:cNvCxnSpPr>
          <p:nvPr/>
        </p:nvCxnSpPr>
        <p:spPr bwMode="auto">
          <a:xfrm flipH="1">
            <a:off x="495369" y="4495800"/>
            <a:ext cx="2683933" cy="1703388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1" descr="Salt Sugar Fat: How the Food Giants Hooked U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58" y="422275"/>
            <a:ext cx="3522133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27" name="Picture 2" descr="caffe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458" y="1465271"/>
            <a:ext cx="4515556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8" name="TextBox 3"/>
          <p:cNvSpPr txBox="1">
            <a:spLocks noChangeArrowheads="1"/>
          </p:cNvSpPr>
          <p:nvPr/>
        </p:nvSpPr>
        <p:spPr bwMode="auto">
          <a:xfrm>
            <a:off x="6249880" y="5623062"/>
            <a:ext cx="13254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t>Caffeine</a:t>
            </a:r>
          </a:p>
        </p:txBody>
      </p:sp>
      <p:cxnSp>
        <p:nvCxnSpPr>
          <p:cNvPr id="231429" name="Straight Connector 4"/>
          <p:cNvCxnSpPr>
            <a:cxnSpLocks noChangeShapeType="1"/>
          </p:cNvCxnSpPr>
          <p:nvPr/>
        </p:nvCxnSpPr>
        <p:spPr bwMode="auto">
          <a:xfrm flipH="1">
            <a:off x="495369" y="1378087"/>
            <a:ext cx="2683933" cy="1704975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31430" name="Straight Connector 5"/>
          <p:cNvCxnSpPr>
            <a:cxnSpLocks noChangeShapeType="1"/>
          </p:cNvCxnSpPr>
          <p:nvPr/>
        </p:nvCxnSpPr>
        <p:spPr bwMode="auto">
          <a:xfrm flipH="1">
            <a:off x="495369" y="4495800"/>
            <a:ext cx="2683933" cy="1703388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Oval 7"/>
          <p:cNvSpPr/>
          <p:nvPr/>
        </p:nvSpPr>
        <p:spPr bwMode="auto">
          <a:xfrm>
            <a:off x="4322302" y="1301751"/>
            <a:ext cx="4529667" cy="5173663"/>
          </a:xfrm>
          <a:prstGeom prst="ellipse">
            <a:avLst/>
          </a:prstGeom>
          <a:noFill/>
          <a:ln w="66675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36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5" name="Text Box 3"/>
          <p:cNvSpPr txBox="1">
            <a:spLocks noChangeArrowheads="1"/>
          </p:cNvSpPr>
          <p:nvPr/>
        </p:nvSpPr>
        <p:spPr bwMode="auto">
          <a:xfrm>
            <a:off x="980026" y="2547939"/>
            <a:ext cx="725451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F8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Direct effects on the reward system: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smtClean="0">
              <a:solidFill>
                <a:srgbClr val="F8FF0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F8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Is sugar (fructose) addictive?</a:t>
            </a:r>
          </a:p>
        </p:txBody>
      </p:sp>
      <p:sp>
        <p:nvSpPr>
          <p:cNvPr id="232450" name="TextBox 2"/>
          <p:cNvSpPr txBox="1">
            <a:spLocks noChangeArrowheads="1"/>
          </p:cNvSpPr>
          <p:nvPr/>
        </p:nvSpPr>
        <p:spPr bwMode="auto">
          <a:xfrm>
            <a:off x="68" y="6550162"/>
            <a:ext cx="44128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6600"/>
                </a:solidFill>
                <a:latin typeface="Arial" charset="0"/>
                <a:cs typeface="Arial" charset="0"/>
              </a:rPr>
              <a:t>Garber and Lustig, Curr Drug Abuse Rev 4:190,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993" name="Picture 4" descr="Screen Shot 2016-04-30 at 9.06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26" y="98427"/>
            <a:ext cx="7621412" cy="668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5346" y="777428"/>
            <a:ext cx="3973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Hebebrand</a:t>
            </a:r>
            <a:r>
              <a:rPr lang="en-US" b="1" dirty="0" smtClean="0">
                <a:solidFill>
                  <a:srgbClr val="FF0000"/>
                </a:solidFill>
              </a:rPr>
              <a:t> et al. 2014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Neurofast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(a review, not a study)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63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extBox 1"/>
          <p:cNvSpPr txBox="1">
            <a:spLocks noChangeArrowheads="1"/>
          </p:cNvSpPr>
          <p:nvPr/>
        </p:nvSpPr>
        <p:spPr bwMode="auto">
          <a:xfrm>
            <a:off x="778934" y="4656139"/>
            <a:ext cx="837981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</a:rPr>
              <a:t>(Reuters) March 28, 2010 - Bingeing on high-calorie foods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</a:rPr>
              <a:t>may be as addictive as cocaine or nicotine, and could cause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</a:rPr>
              <a:t>compulsive eating and obesity, according to a study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</a:rPr>
              <a:t>published on Sunday.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2222" y="262057"/>
            <a:ext cx="873829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Junk food addiction may be clue to obesity: study</a:t>
            </a:r>
          </a:p>
        </p:txBody>
      </p:sp>
      <p:pic>
        <p:nvPicPr>
          <p:cNvPr id="217092" name="Picture 3" descr="defaul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143000"/>
            <a:ext cx="5054600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3" name="TextBox 4"/>
          <p:cNvSpPr txBox="1">
            <a:spLocks noChangeArrowheads="1"/>
          </p:cNvSpPr>
          <p:nvPr/>
        </p:nvSpPr>
        <p:spPr bwMode="auto">
          <a:xfrm>
            <a:off x="0" y="6550162"/>
            <a:ext cx="33452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6600"/>
                </a:solidFill>
                <a:latin typeface="Arial" charset="0"/>
              </a:rPr>
              <a:t>Johnson and Kenny, Nat </a:t>
            </a:r>
            <a:r>
              <a:rPr lang="en-US" sz="1400" dirty="0" err="1" smtClean="0">
                <a:solidFill>
                  <a:srgbClr val="FF6600"/>
                </a:solidFill>
                <a:latin typeface="Arial" charset="0"/>
              </a:rPr>
              <a:t>Neurosci</a:t>
            </a:r>
            <a:r>
              <a:rPr lang="en-US" sz="1400" dirty="0" smtClean="0">
                <a:solidFill>
                  <a:srgbClr val="FF6600"/>
                </a:solidFill>
                <a:latin typeface="Arial" charset="0"/>
              </a:rPr>
              <a:t> 2010</a:t>
            </a:r>
          </a:p>
        </p:txBody>
      </p:sp>
    </p:spTree>
    <p:extLst>
      <p:ext uri="{BB962C8B-B14F-4D97-AF65-F5344CB8AC3E}">
        <p14:creationId xmlns:p14="http://schemas.microsoft.com/office/powerpoint/2010/main" val="215218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ric Clapton Speaks About His Droug And Alcohol Addictions 1999 Interview.cropped.mov" descr="/Users/robertlustig/Desktop/AA RHL Documents/PowerPoint Documents/Eric Clapton Speaks About His Droug And Alcohol Addictions 1999 Interview.cropp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02" y="153991"/>
            <a:ext cx="7763933" cy="655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8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3" name="SuperSizeMe3.mov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87" y="238125"/>
            <a:ext cx="7714545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375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3" name="Picture 2" descr="National Geographic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518" y="52525"/>
            <a:ext cx="4631267" cy="673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8355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7" name="Picture 1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69" y="1119188"/>
            <a:ext cx="5431367" cy="45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2046" y="293688"/>
            <a:ext cx="3764171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charset="0"/>
                <a:cs typeface="ＭＳ Ｐゴシック" charset="0"/>
              </a:rPr>
              <a:t>Sugar and opioids</a:t>
            </a:r>
          </a:p>
        </p:txBody>
      </p:sp>
      <p:sp>
        <p:nvSpPr>
          <p:cNvPr id="234499" name="TextBox 3"/>
          <p:cNvSpPr txBox="1">
            <a:spLocks noChangeArrowheads="1"/>
          </p:cNvSpPr>
          <p:nvPr/>
        </p:nvSpPr>
        <p:spPr bwMode="auto">
          <a:xfrm>
            <a:off x="128165" y="5945324"/>
            <a:ext cx="8770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00"/>
                </a:solidFill>
                <a:latin typeface="Arial" charset="0"/>
              </a:rPr>
              <a:t>Sweet-Ease increases endogenous opioids to reduce pain,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00"/>
                </a:solidFill>
                <a:latin typeface="Arial" charset="0"/>
              </a:rPr>
              <a:t>Even in neonates</a:t>
            </a:r>
          </a:p>
        </p:txBody>
      </p:sp>
    </p:spTree>
    <p:extLst>
      <p:ext uri="{BB962C8B-B14F-4D97-AF65-F5344CB8AC3E}">
        <p14:creationId xmlns:p14="http://schemas.microsoft.com/office/powerpoint/2010/main" val="216717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1" y="1905000"/>
            <a:ext cx="89281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4" name="TextBox 4"/>
          <p:cNvSpPr txBox="1">
            <a:spLocks noChangeArrowheads="1"/>
          </p:cNvSpPr>
          <p:nvPr/>
        </p:nvSpPr>
        <p:spPr bwMode="auto">
          <a:xfrm>
            <a:off x="38102" y="6448562"/>
            <a:ext cx="25098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6600"/>
                </a:solidFill>
                <a:latin typeface="Arial" charset="0"/>
                <a:cs typeface="Arial" charset="0"/>
              </a:rPr>
              <a:t>Lustig, J Am Diet Assoc 2010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185" name="Picture 1" descr="glucose figure colored 3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7186" name="TextBox 1"/>
          <p:cNvSpPr txBox="1">
            <a:spLocks noChangeArrowheads="1"/>
          </p:cNvSpPr>
          <p:nvPr/>
        </p:nvSpPr>
        <p:spPr bwMode="auto">
          <a:xfrm>
            <a:off x="428625" y="722313"/>
            <a:ext cx="1004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1" tIns="45646" rIns="91291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00"/>
                </a:solidFill>
              </a:rPr>
              <a:t>(20%)</a:t>
            </a:r>
          </a:p>
        </p:txBody>
      </p:sp>
      <p:sp>
        <p:nvSpPr>
          <p:cNvPr id="477187" name="TextBox 3"/>
          <p:cNvSpPr txBox="1">
            <a:spLocks noChangeArrowheads="1"/>
          </p:cNvSpPr>
          <p:nvPr/>
        </p:nvSpPr>
        <p:spPr bwMode="auto">
          <a:xfrm>
            <a:off x="8197850" y="3554413"/>
            <a:ext cx="1004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1" tIns="45646" rIns="91291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00"/>
                </a:solidFill>
              </a:rPr>
              <a:t>(80%)</a:t>
            </a: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8209" name="Straight Arrow Connector 2"/>
          <p:cNvCxnSpPr>
            <a:cxnSpLocks noChangeShapeType="1"/>
          </p:cNvCxnSpPr>
          <p:nvPr/>
        </p:nvCxnSpPr>
        <p:spPr bwMode="auto">
          <a:xfrm>
            <a:off x="2286000" y="2819400"/>
            <a:ext cx="2057400" cy="9906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478210" name="Picture 3" descr="ethanol color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8211" name="TextBox 3"/>
          <p:cNvSpPr txBox="1">
            <a:spLocks noChangeArrowheads="1"/>
          </p:cNvSpPr>
          <p:nvPr/>
        </p:nvSpPr>
        <p:spPr bwMode="auto">
          <a:xfrm>
            <a:off x="428625" y="722313"/>
            <a:ext cx="1004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1" tIns="45646" rIns="91291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00"/>
                </a:solidFill>
              </a:rPr>
              <a:t>(80%)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02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0259" name="Picture 3" descr=" fructose new colored 6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0260" name="TextBox 4"/>
          <p:cNvSpPr txBox="1">
            <a:spLocks noChangeArrowheads="1"/>
          </p:cNvSpPr>
          <p:nvPr/>
        </p:nvSpPr>
        <p:spPr bwMode="auto">
          <a:xfrm>
            <a:off x="381000" y="503238"/>
            <a:ext cx="1176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1" tIns="45646" rIns="91291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00"/>
                </a:solidFill>
              </a:rPr>
              <a:t>(100%)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724" y="312738"/>
            <a:ext cx="8157633" cy="11430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What makes a milkshake so rewarding?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407" y="1565212"/>
            <a:ext cx="8833083" cy="4819650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Normal weight young adult subjects, fMRI</a:t>
            </a:r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Milkshakes with graded doses of fat vs. sugar</a:t>
            </a:r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The fat stimulated the somatosensory cortex (e.g. </a:t>
            </a:r>
            <a:r>
              <a:rPr lang="en-US" sz="2400" dirty="0" err="1" smtClean="0"/>
              <a:t>mouthfeel</a:t>
            </a:r>
            <a:r>
              <a:rPr lang="en-US" sz="2400" dirty="0" smtClean="0"/>
              <a:t>)</a:t>
            </a:r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Only sugar stimulated the nucleus </a:t>
            </a:r>
            <a:r>
              <a:rPr lang="en-US" sz="2400" dirty="0" err="1" smtClean="0"/>
              <a:t>accumbens</a:t>
            </a:r>
            <a:endParaRPr lang="en-US" sz="2400" dirty="0" smtClean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smtClean="0"/>
              <a:t> Adding more fat was not additive to the effect of sugar on reward</a:t>
            </a:r>
          </a:p>
        </p:txBody>
      </p:sp>
      <p:sp>
        <p:nvSpPr>
          <p:cNvPr id="236547" name="TextBox 3"/>
          <p:cNvSpPr txBox="1">
            <a:spLocks noChangeArrowheads="1"/>
          </p:cNvSpPr>
          <p:nvPr/>
        </p:nvSpPr>
        <p:spPr bwMode="auto">
          <a:xfrm>
            <a:off x="12768" y="6505712"/>
            <a:ext cx="34679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rgbClr val="FF8735"/>
                </a:solidFill>
                <a:latin typeface="Arial" charset="0"/>
                <a:cs typeface="Arial" charset="0"/>
              </a:rPr>
              <a:t>Stice</a:t>
            </a:r>
            <a:r>
              <a:rPr lang="en-US" sz="1400" dirty="0" smtClean="0">
                <a:solidFill>
                  <a:srgbClr val="FF8735"/>
                </a:solidFill>
                <a:latin typeface="Arial" charset="0"/>
                <a:cs typeface="Arial" charset="0"/>
              </a:rPr>
              <a:t> et al. Am J </a:t>
            </a:r>
            <a:r>
              <a:rPr lang="en-US" sz="1400" dirty="0" err="1" smtClean="0">
                <a:solidFill>
                  <a:srgbClr val="FF8735"/>
                </a:solidFill>
                <a:latin typeface="Arial" charset="0"/>
                <a:cs typeface="Arial" charset="0"/>
              </a:rPr>
              <a:t>Clin</a:t>
            </a:r>
            <a:r>
              <a:rPr lang="en-US" sz="1400" dirty="0" smtClean="0">
                <a:solidFill>
                  <a:srgbClr val="FF8735"/>
                </a:solidFill>
                <a:latin typeface="Arial" charset="0"/>
                <a:cs typeface="Arial" charset="0"/>
              </a:rPr>
              <a:t> </a:t>
            </a:r>
            <a:r>
              <a:rPr lang="en-US" sz="1400" dirty="0" err="1" smtClean="0">
                <a:solidFill>
                  <a:srgbClr val="FF8735"/>
                </a:solidFill>
                <a:latin typeface="Arial" charset="0"/>
                <a:cs typeface="Arial" charset="0"/>
              </a:rPr>
              <a:t>Nutr</a:t>
            </a:r>
            <a:r>
              <a:rPr lang="en-US" sz="1400" dirty="0" smtClean="0">
                <a:solidFill>
                  <a:srgbClr val="FF8735"/>
                </a:solidFill>
                <a:latin typeface="Arial" charset="0"/>
                <a:cs typeface="Arial" charset="0"/>
              </a:rPr>
              <a:t> 98:1377, 2013 </a:t>
            </a:r>
          </a:p>
        </p:txBody>
      </p:sp>
    </p:spTree>
    <p:extLst>
      <p:ext uri="{BB962C8B-B14F-4D97-AF65-F5344CB8AC3E}">
        <p14:creationId xmlns:p14="http://schemas.microsoft.com/office/powerpoint/2010/main" val="275072613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3"/>
          <p:cNvSpPr>
            <a:spLocks noGrp="1"/>
          </p:cNvSpPr>
          <p:nvPr>
            <p:ph type="title"/>
          </p:nvPr>
        </p:nvSpPr>
        <p:spPr>
          <a:xfrm>
            <a:off x="381300" y="30604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latin typeface="Calibri" charset="0"/>
              </a:rPr>
              <a:t>The evolution of “food addiction” </a:t>
            </a:r>
            <a:endParaRPr lang="en-US" sz="3200" b="1" dirty="0">
              <a:latin typeface="Calibri" charset="0"/>
            </a:endParaRPr>
          </a:p>
        </p:txBody>
      </p:sp>
      <p:pic>
        <p:nvPicPr>
          <p:cNvPr id="13326" name="Picture 2" descr="C:\Documents and Settings\msgold\Desktop\JAddictMed_MAR09_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498" y="1890473"/>
            <a:ext cx="2192790" cy="27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7" name="TextBox 19"/>
          <p:cNvSpPr txBox="1">
            <a:spLocks noChangeArrowheads="1"/>
          </p:cNvSpPr>
          <p:nvPr/>
        </p:nvSpPr>
        <p:spPr bwMode="auto">
          <a:xfrm>
            <a:off x="2189993" y="4744443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</a:rPr>
              <a:t>2009</a:t>
            </a:r>
          </a:p>
        </p:txBody>
      </p:sp>
      <p:sp>
        <p:nvSpPr>
          <p:cNvPr id="13328" name="TextBox 21"/>
          <p:cNvSpPr txBox="1">
            <a:spLocks noChangeArrowheads="1"/>
          </p:cNvSpPr>
          <p:nvPr/>
        </p:nvSpPr>
        <p:spPr bwMode="auto">
          <a:xfrm>
            <a:off x="1566498" y="5237899"/>
            <a:ext cx="26545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</a:rPr>
              <a:t>EDITOR: Mark S. Gold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prstClr val="black"/>
                </a:solidFill>
              </a:rPr>
              <a:t>SPECIAL </a:t>
            </a:r>
            <a:r>
              <a:rPr lang="en-US" sz="1400" b="1" dirty="0">
                <a:solidFill>
                  <a:prstClr val="black"/>
                </a:solidFill>
              </a:rPr>
              <a:t>ISSUE: FOOD </a:t>
            </a:r>
            <a:r>
              <a:rPr lang="en-US" sz="1400" b="1" dirty="0" smtClean="0">
                <a:solidFill>
                  <a:prstClr val="black"/>
                </a:solidFill>
              </a:rPr>
              <a:t>ADDICTION</a:t>
            </a:r>
            <a:endParaRPr lang="en-US" sz="1400" b="1" dirty="0">
              <a:solidFill>
                <a:prstClr val="black"/>
              </a:solidFill>
            </a:endParaRPr>
          </a:p>
        </p:txBody>
      </p:sp>
      <p:pic>
        <p:nvPicPr>
          <p:cNvPr id="13329" name="Picture 8" descr="CurrOpinClinNutrMetabCare.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037" y="1890473"/>
            <a:ext cx="2089223" cy="279580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30" name="TextBox 23"/>
          <p:cNvSpPr txBox="1">
            <a:spLocks noChangeArrowheads="1"/>
          </p:cNvSpPr>
          <p:nvPr/>
        </p:nvSpPr>
        <p:spPr bwMode="auto">
          <a:xfrm>
            <a:off x="5909938" y="4773547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</a:rPr>
              <a:t>2010</a:t>
            </a:r>
          </a:p>
        </p:txBody>
      </p:sp>
      <p:sp>
        <p:nvSpPr>
          <p:cNvPr id="13331" name="Rectangle 25"/>
          <p:cNvSpPr>
            <a:spLocks noChangeArrowheads="1"/>
          </p:cNvSpPr>
          <p:nvPr/>
        </p:nvSpPr>
        <p:spPr bwMode="auto">
          <a:xfrm>
            <a:off x="5009369" y="5244481"/>
            <a:ext cx="31463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Daniel </a:t>
            </a:r>
            <a:r>
              <a:rPr lang="en-US" sz="1400" b="1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M. Blumenthal and Mark S. Gold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NEUROBIOLOGY </a:t>
            </a:r>
            <a:r>
              <a:rPr lang="en-US" sz="1400" b="1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OF FOOD ADDICTION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838919" y="5737628"/>
            <a:ext cx="12077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630894" y="5762532"/>
            <a:ext cx="12077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3" y="390076"/>
            <a:ext cx="8534400" cy="3670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270" y="6501921"/>
            <a:ext cx="2829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6600"/>
                </a:solidFill>
                <a:latin typeface="Arial"/>
                <a:cs typeface="Arial"/>
              </a:rPr>
              <a:t>PLoS</a:t>
            </a:r>
            <a:r>
              <a:rPr lang="en-US" sz="1400" dirty="0" smtClean="0">
                <a:solidFill>
                  <a:srgbClr val="FF6600"/>
                </a:solidFill>
                <a:latin typeface="Arial"/>
                <a:cs typeface="Arial"/>
              </a:rPr>
              <a:t> One 10(6):e0130280, 2014</a:t>
            </a:r>
            <a:endParaRPr lang="en-US" sz="14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5238" y="4293810"/>
            <a:ext cx="771636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 satiety or fullness with fructose compared with glucose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 insulin rise with fructose compared with glucose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fMRI: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Glucose: caudate, putamen, </a:t>
            </a:r>
            <a:r>
              <a:rPr lang="en-US" dirty="0" err="1" smtClean="0">
                <a:solidFill>
                  <a:schemeClr val="bg1"/>
                </a:solidFill>
              </a:rPr>
              <a:t>precuneus</a:t>
            </a:r>
            <a:r>
              <a:rPr lang="en-US" dirty="0" smtClean="0">
                <a:solidFill>
                  <a:schemeClr val="bg1"/>
                </a:solidFill>
              </a:rPr>
              <a:t>, lingual </a:t>
            </a:r>
            <a:r>
              <a:rPr lang="en-US" dirty="0" err="1" smtClean="0">
                <a:solidFill>
                  <a:schemeClr val="bg1"/>
                </a:solidFill>
              </a:rPr>
              <a:t>gyrus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Fructose: amygdala, hippocampus, </a:t>
            </a:r>
            <a:r>
              <a:rPr lang="en-US" dirty="0" err="1" smtClean="0">
                <a:solidFill>
                  <a:schemeClr val="bg1"/>
                </a:solidFill>
              </a:rPr>
              <a:t>parahippocampus</a:t>
            </a:r>
            <a:r>
              <a:rPr lang="en-US" dirty="0" smtClean="0">
                <a:solidFill>
                  <a:schemeClr val="bg1"/>
                </a:solidFill>
              </a:rPr>
              <a:t>, orbitofrontal cortex 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err="1" smtClean="0">
                <a:solidFill>
                  <a:schemeClr val="bg1"/>
                </a:solidFill>
              </a:rPr>
              <a:t>precentral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gyrus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57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28" y="1112763"/>
            <a:ext cx="7483481" cy="5179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00760"/>
            <a:ext cx="3365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6600"/>
                </a:solidFill>
                <a:latin typeface="Arial"/>
                <a:cs typeface="Arial"/>
              </a:rPr>
              <a:t>Jastreboff</a:t>
            </a:r>
            <a:r>
              <a:rPr lang="en-US" sz="1400" dirty="0" smtClean="0">
                <a:solidFill>
                  <a:srgbClr val="FF6600"/>
                </a:solidFill>
                <a:latin typeface="Arial"/>
                <a:cs typeface="Arial"/>
              </a:rPr>
              <a:t> et al. Diabetes 65:1929, 2016</a:t>
            </a:r>
            <a:endParaRPr lang="en-US" sz="14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3944" y="169212"/>
            <a:ext cx="6973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Effects of fructose and glucose on the brain in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normal and obese adolescents</a:t>
            </a:r>
            <a:endParaRPr lang="en-US" sz="24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1561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158751"/>
            <a:ext cx="78867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The prefrontal cortex (PFC)</a:t>
            </a:r>
            <a:b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</a:b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The “executive function center”</a:t>
            </a:r>
            <a:b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</a:b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The “Jiminy Cricket” of your brain</a:t>
            </a:r>
          </a:p>
        </p:txBody>
      </p:sp>
      <p:pic>
        <p:nvPicPr>
          <p:cNvPr id="4" name="Picture 3" descr="PFC in spec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24" y="1652760"/>
            <a:ext cx="4118683" cy="51417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1750" y="6492875"/>
            <a:ext cx="2929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6600"/>
                </a:solidFill>
                <a:latin typeface="Arial"/>
                <a:cs typeface="Arial"/>
              </a:rPr>
              <a:t>Fuster</a:t>
            </a:r>
            <a:r>
              <a:rPr lang="en-US" sz="1400" dirty="0">
                <a:solidFill>
                  <a:srgbClr val="FF6600"/>
                </a:solidFill>
                <a:latin typeface="Arial"/>
                <a:cs typeface="Arial"/>
              </a:rPr>
              <a:t>, J </a:t>
            </a:r>
            <a:r>
              <a:rPr lang="en-US" sz="1400" dirty="0" err="1">
                <a:solidFill>
                  <a:srgbClr val="FF6600"/>
                </a:solidFill>
                <a:latin typeface="Arial"/>
                <a:cs typeface="Arial"/>
              </a:rPr>
              <a:t>Neurocytol</a:t>
            </a:r>
            <a:r>
              <a:rPr lang="en-US" sz="1400" dirty="0">
                <a:solidFill>
                  <a:srgbClr val="FF6600"/>
                </a:solidFill>
                <a:latin typeface="Arial"/>
                <a:cs typeface="Arial"/>
              </a:rPr>
              <a:t>  31:373, 2002</a:t>
            </a:r>
          </a:p>
        </p:txBody>
      </p:sp>
    </p:spTree>
    <p:extLst>
      <p:ext uri="{BB962C8B-B14F-4D97-AF65-F5344CB8AC3E}">
        <p14:creationId xmlns:p14="http://schemas.microsoft.com/office/powerpoint/2010/main" val="47915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D04E138-4432-CF47-A1B8-C41871EE0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5" y="1055913"/>
            <a:ext cx="6923339" cy="52201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497785"/>
            <a:ext cx="3805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Arain</a:t>
            </a:r>
            <a:r>
              <a:rPr lang="en-US" sz="1400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 et al. </a:t>
            </a:r>
            <a:r>
              <a:rPr lang="en-US" sz="1400" dirty="0" err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Neuropsych</a:t>
            </a:r>
            <a:r>
              <a:rPr lang="en-US" sz="1400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 Dis Treat 9:449, 2013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18727" y="227888"/>
            <a:ext cx="4758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Functions of the adult PFC</a:t>
            </a:r>
          </a:p>
        </p:txBody>
      </p:sp>
    </p:spTree>
    <p:extLst>
      <p:ext uri="{BB962C8B-B14F-4D97-AF65-F5344CB8AC3E}">
        <p14:creationId xmlns:p14="http://schemas.microsoft.com/office/powerpoint/2010/main" val="4121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111126"/>
            <a:ext cx="78867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Ontogeny recapitulates phylogeny:</a:t>
            </a:r>
            <a:r>
              <a:rPr lang="en-US" sz="3600" b="1" dirty="0">
                <a:solidFill>
                  <a:srgbClr val="FFFF00"/>
                </a:solidFill>
                <a:latin typeface="Arial"/>
                <a:cs typeface="Arial"/>
              </a:rPr>
              <a:t/>
            </a:r>
            <a:br>
              <a:rPr lang="en-US" sz="3600" b="1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3600" b="1" dirty="0">
                <a:solidFill>
                  <a:srgbClr val="FFFF00"/>
                </a:solidFill>
                <a:latin typeface="Arial"/>
                <a:cs typeface="Arial"/>
              </a:rPr>
              <a:t>The PFC is the last area to develop, and the last to </a:t>
            </a:r>
            <a:r>
              <a:rPr lang="en-US" sz="3600" b="1" dirty="0" err="1">
                <a:solidFill>
                  <a:srgbClr val="FFFF00"/>
                </a:solidFill>
                <a:latin typeface="Arial"/>
                <a:cs typeface="Arial"/>
              </a:rPr>
              <a:t>myelinate</a:t>
            </a:r>
            <a:endParaRPr lang="en-US" sz="36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" name="02680Movie3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8792" y="1603375"/>
            <a:ext cx="6455833" cy="4841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1750" y="6492875"/>
            <a:ext cx="4037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6600"/>
                </a:solidFill>
                <a:latin typeface="Arial"/>
                <a:cs typeface="Arial"/>
              </a:rPr>
              <a:t>Gogtay</a:t>
            </a:r>
            <a:r>
              <a:rPr lang="en-US" sz="1400" dirty="0">
                <a:solidFill>
                  <a:srgbClr val="FF6600"/>
                </a:solidFill>
                <a:latin typeface="Arial"/>
                <a:cs typeface="Arial"/>
              </a:rPr>
              <a:t> et al, </a:t>
            </a:r>
            <a:r>
              <a:rPr lang="en-US" sz="1400" dirty="0" err="1">
                <a:solidFill>
                  <a:srgbClr val="FF6600"/>
                </a:solidFill>
                <a:latin typeface="Arial"/>
                <a:cs typeface="Arial"/>
              </a:rPr>
              <a:t>Proc</a:t>
            </a:r>
            <a:r>
              <a:rPr lang="en-US" sz="1400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FF6600"/>
                </a:solidFill>
                <a:latin typeface="Arial"/>
                <a:cs typeface="Arial"/>
              </a:rPr>
              <a:t>Natl</a:t>
            </a:r>
            <a:r>
              <a:rPr lang="en-US" sz="1400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FF6600"/>
                </a:solidFill>
                <a:latin typeface="Arial"/>
                <a:cs typeface="Arial"/>
              </a:rPr>
              <a:t>Acad</a:t>
            </a:r>
            <a:r>
              <a:rPr lang="en-US" sz="1400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FF6600"/>
                </a:solidFill>
                <a:latin typeface="Arial"/>
                <a:cs typeface="Arial"/>
              </a:rPr>
              <a:t>Sci</a:t>
            </a:r>
            <a:r>
              <a:rPr lang="en-US" sz="1400" dirty="0">
                <a:solidFill>
                  <a:srgbClr val="FF6600"/>
                </a:solidFill>
                <a:latin typeface="Arial"/>
                <a:cs typeface="Arial"/>
              </a:rPr>
              <a:t> 101:8174, 2004</a:t>
            </a:r>
          </a:p>
        </p:txBody>
      </p:sp>
    </p:spTree>
    <p:extLst>
      <p:ext uri="{BB962C8B-B14F-4D97-AF65-F5344CB8AC3E}">
        <p14:creationId xmlns:p14="http://schemas.microsoft.com/office/powerpoint/2010/main" val="120396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0s Anti-Drug Commercial - Your Brain On Dru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484" y="667498"/>
            <a:ext cx="7251031" cy="56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8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525" y="555624"/>
            <a:ext cx="7886700" cy="582612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1. Not all drugs “fry neurons”:</a:t>
            </a: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Benzodiazepines don’t (GABA </a:t>
            </a:r>
            <a:r>
              <a:rPr lang="mr-IN" b="1" dirty="0">
                <a:solidFill>
                  <a:schemeClr val="bg1"/>
                </a:solidFill>
                <a:latin typeface="Arial"/>
                <a:cs typeface="Arial"/>
              </a:rPr>
              <a:t>–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 inhibitory)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Psychedelics don’t (Serotonin </a:t>
            </a:r>
            <a:r>
              <a:rPr lang="mr-IN" b="1" dirty="0">
                <a:solidFill>
                  <a:schemeClr val="bg1"/>
                </a:solidFill>
                <a:latin typeface="Arial"/>
                <a:cs typeface="Arial"/>
              </a:rPr>
              <a:t>–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 inhibitory)</a:t>
            </a: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2. Only excitatory drugs lead to cell death</a:t>
            </a: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e.g. cocaine, ecstasy, meth, PCP</a:t>
            </a: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3. </a:t>
            </a:r>
            <a:r>
              <a:rPr lang="en-US" b="1" dirty="0" err="1">
                <a:solidFill>
                  <a:srgbClr val="000090"/>
                </a:solidFill>
                <a:latin typeface="Arial"/>
                <a:cs typeface="Arial"/>
              </a:rPr>
              <a:t>Unmyelinated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 neurons are more likely to die from chronic excitation, e.g. adolescent PFC’s</a:t>
            </a: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50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525" y="555624"/>
            <a:ext cx="7886700" cy="582612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1. Not all drugs “fry neurons”:</a:t>
            </a: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Benzodiazepines don’t (GABA </a:t>
            </a:r>
            <a:r>
              <a:rPr lang="mr-IN" b="1" dirty="0">
                <a:solidFill>
                  <a:schemeClr val="bg1"/>
                </a:solidFill>
                <a:latin typeface="Arial"/>
                <a:cs typeface="Arial"/>
              </a:rPr>
              <a:t>–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 inhibitory)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Psychedelics don’t (Serotonin </a:t>
            </a:r>
            <a:r>
              <a:rPr lang="mr-IN" b="1" dirty="0">
                <a:solidFill>
                  <a:schemeClr val="bg1"/>
                </a:solidFill>
                <a:latin typeface="Arial"/>
                <a:cs typeface="Arial"/>
              </a:rPr>
              <a:t>–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 inhibitory)</a:t>
            </a: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2. Only excitatory drugs lead to cell death</a:t>
            </a: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e.g. cocaine, ecstasy, meth, PCP</a:t>
            </a: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3. </a:t>
            </a:r>
            <a:r>
              <a:rPr lang="en-US" b="1" dirty="0" err="1">
                <a:solidFill>
                  <a:srgbClr val="000090"/>
                </a:solidFill>
                <a:latin typeface="Arial"/>
                <a:cs typeface="Arial"/>
              </a:rPr>
              <a:t>Unmyelinated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 neurons are more likely to die from chronic excitation, e.g. adolescent PFC’s</a:t>
            </a: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8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525" y="555624"/>
            <a:ext cx="7886700" cy="582612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1. Not all drugs “fry neurons”:</a:t>
            </a: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Benzodiazepines don’t (GABA </a:t>
            </a:r>
            <a:r>
              <a:rPr lang="mr-IN" b="1" dirty="0">
                <a:solidFill>
                  <a:schemeClr val="bg1"/>
                </a:solidFill>
                <a:latin typeface="Arial"/>
                <a:cs typeface="Arial"/>
              </a:rPr>
              <a:t>–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 inhibitory)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Psychedelics don’t (Serotonin </a:t>
            </a:r>
            <a:r>
              <a:rPr lang="mr-IN" b="1" dirty="0">
                <a:solidFill>
                  <a:schemeClr val="bg1"/>
                </a:solidFill>
                <a:latin typeface="Arial"/>
                <a:cs typeface="Arial"/>
              </a:rPr>
              <a:t>–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 inhibitory)</a:t>
            </a: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2. Only excitatory drugs lead to cell death</a:t>
            </a: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e.g. cocaine, ecstasy, meth, PCP</a:t>
            </a: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3. </a:t>
            </a:r>
            <a:r>
              <a:rPr lang="en-US" b="1" dirty="0" err="1">
                <a:solidFill>
                  <a:srgbClr val="FFFF00"/>
                </a:solidFill>
                <a:latin typeface="Arial"/>
                <a:cs typeface="Arial"/>
              </a:rPr>
              <a:t>Unmyelinated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 neurons are more likely to die from chronic excitation, e.g. adolescent PFC’s</a:t>
            </a: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30000"/>
              </a:lnSpc>
              <a:buNone/>
            </a:pP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99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4E89715-AFB5-B948-8CD9-59E3C8F00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1033839"/>
            <a:ext cx="6540811" cy="53657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97785"/>
            <a:ext cx="3805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Arain</a:t>
            </a:r>
            <a:r>
              <a:rPr lang="en-US" sz="1400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 et al. </a:t>
            </a:r>
            <a:r>
              <a:rPr lang="en-US" sz="1400" dirty="0" err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Neuropsych</a:t>
            </a:r>
            <a:r>
              <a:rPr lang="en-US" sz="1400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 Dis Treat 9:449, 2013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2715" y="133567"/>
            <a:ext cx="7439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Drug abuse inhibits organization and functioning 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of the PFC in adolescents</a:t>
            </a:r>
          </a:p>
        </p:txBody>
      </p:sp>
    </p:spTree>
    <p:extLst>
      <p:ext uri="{BB962C8B-B14F-4D97-AF65-F5344CB8AC3E}">
        <p14:creationId xmlns:p14="http://schemas.microsoft.com/office/powerpoint/2010/main" val="39952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3913" y="486397"/>
            <a:ext cx="3941409" cy="5629739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>
            <a:off x="5492906" y="4628744"/>
            <a:ext cx="489618" cy="0"/>
          </a:xfrm>
          <a:prstGeom prst="line">
            <a:avLst/>
          </a:prstGeom>
          <a:ln w="57150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4431525" y="5654173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2012</a:t>
            </a:r>
            <a:endParaRPr lang="en-US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7413"/>
            <a:ext cx="7772400" cy="978649"/>
          </a:xfrm>
        </p:spPr>
        <p:txBody>
          <a:bodyPr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Excitatory neurotransmitters,</a:t>
            </a:r>
            <a:br>
              <a:rPr lang="en-US" sz="32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down-regulation, and addiction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757321"/>
            <a:ext cx="9016999" cy="4830803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Dopamine is 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excitatory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Long-term chronic firing can kill neurons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To protect themselves, neurons down-regulate the 	dopamine receptor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Get a hit, get a rush — receptors go down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Next time you need a bigger hit to get the same rush 	(tolerance)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When the neurons start to die, that’s addiction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4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20"/>
          <p:cNvSpPr>
            <a:spLocks noChangeArrowheads="1"/>
          </p:cNvSpPr>
          <p:nvPr/>
        </p:nvSpPr>
        <p:spPr bwMode="auto">
          <a:xfrm>
            <a:off x="6484937" y="3654080"/>
            <a:ext cx="2625725" cy="27073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Ins="2926080" anchor="ctr"/>
          <a:lstStyle/>
          <a:p>
            <a:pPr algn="ctr" eaLnBrk="0" hangingPunct="0">
              <a:defRPr/>
            </a:pPr>
            <a:endParaRPr lang="en-US" sz="1600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-99152" y="146547"/>
            <a:ext cx="9075738" cy="10527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</a:defRPr>
            </a:lvl9pPr>
          </a:lstStyle>
          <a:p>
            <a:pPr defTabSz="914400"/>
            <a:r>
              <a:rPr lang="en-US" sz="2800" kern="0" dirty="0">
                <a:latin typeface="Arial"/>
                <a:cs typeface="Arial"/>
              </a:rPr>
              <a:t>Dopamine receptors are lower in addiction</a:t>
            </a:r>
            <a:endParaRPr lang="en-US" sz="2800" kern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365125"/>
          </a:xfrm>
        </p:spPr>
        <p:txBody>
          <a:bodyPr/>
          <a:lstStyle/>
          <a:p>
            <a:pPr>
              <a:defRPr/>
            </a:pPr>
            <a:fld id="{9CEC89F3-F1AD-444A-8EEE-BCAE4746D390}" type="datetime1">
              <a:rPr lang="en-US" smtClean="0"/>
              <a:pPr>
                <a:defRPr/>
              </a:pPr>
              <a:t>8/28/18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RiverMend Health, LLC</a:t>
            </a:r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232650" y="1597819"/>
            <a:ext cx="966788" cy="7889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54100"/>
            <a:ext cx="1712913" cy="1143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719138" y="1704975"/>
            <a:ext cx="1182687" cy="4000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 baseline="0" dirty="0">
                <a:solidFill>
                  <a:prstClr val="white"/>
                </a:solidFill>
                <a:latin typeface="Arial"/>
                <a:ea typeface="Osaka" charset="0"/>
                <a:cs typeface="Arial"/>
              </a:rPr>
              <a:t>Cocaine</a:t>
            </a:r>
          </a:p>
        </p:txBody>
      </p: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3"/>
          <a:srcRect t="30627" b="7433"/>
          <a:stretch>
            <a:fillRect/>
          </a:stretch>
        </p:blipFill>
        <p:spPr bwMode="auto">
          <a:xfrm>
            <a:off x="152400" y="3759200"/>
            <a:ext cx="1712913" cy="12573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63588" y="4564063"/>
            <a:ext cx="1125537" cy="4000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 baseline="0">
                <a:solidFill>
                  <a:prstClr val="white"/>
                </a:solidFill>
                <a:latin typeface="Arial"/>
                <a:ea typeface="Osaka" charset="0"/>
                <a:cs typeface="Arial"/>
              </a:rPr>
              <a:t>Alcohol</a:t>
            </a:r>
          </a:p>
        </p:txBody>
      </p:sp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5181600"/>
            <a:ext cx="1712913" cy="1306513"/>
          </a:xfrm>
          <a:prstGeom prst="rect">
            <a:avLst/>
          </a:prstGeom>
          <a:noFill/>
          <a:ln w="38100">
            <a:solidFill>
              <a:srgbClr val="FF1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7953375" y="3498056"/>
            <a:ext cx="15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6484938" y="1054100"/>
            <a:ext cx="2601568" cy="25689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Ins="2926080" anchor="ctr"/>
          <a:lstStyle/>
          <a:p>
            <a:pPr algn="ctr" eaLnBrk="0" hangingPunct="0">
              <a:defRPr/>
            </a:pPr>
            <a:endParaRPr lang="en-US" sz="1600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14" name="Freeform 21"/>
          <p:cNvSpPr>
            <a:spLocks/>
          </p:cNvSpPr>
          <p:nvPr/>
        </p:nvSpPr>
        <p:spPr bwMode="auto">
          <a:xfrm>
            <a:off x="6970713" y="1126344"/>
            <a:ext cx="225425" cy="806450"/>
          </a:xfrm>
          <a:custGeom>
            <a:avLst/>
            <a:gdLst>
              <a:gd name="T0" fmla="*/ 326 w 326"/>
              <a:gd name="T1" fmla="*/ 0 h 1040"/>
              <a:gd name="T2" fmla="*/ 271 w 326"/>
              <a:gd name="T3" fmla="*/ 307 h 1040"/>
              <a:gd name="T4" fmla="*/ 30 w 326"/>
              <a:gd name="T5" fmla="*/ 570 h 1040"/>
              <a:gd name="T6" fmla="*/ 91 w 326"/>
              <a:gd name="T7" fmla="*/ 957 h 1040"/>
              <a:gd name="T8" fmla="*/ 322 w 326"/>
              <a:gd name="T9" fmla="*/ 1035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" h="1040">
                <a:moveTo>
                  <a:pt x="326" y="0"/>
                </a:moveTo>
                <a:cubicBezTo>
                  <a:pt x="324" y="163"/>
                  <a:pt x="310" y="203"/>
                  <a:pt x="271" y="307"/>
                </a:cubicBezTo>
                <a:cubicBezTo>
                  <a:pt x="221" y="401"/>
                  <a:pt x="59" y="461"/>
                  <a:pt x="30" y="570"/>
                </a:cubicBezTo>
                <a:cubicBezTo>
                  <a:pt x="0" y="678"/>
                  <a:pt x="42" y="879"/>
                  <a:pt x="91" y="957"/>
                </a:cubicBezTo>
                <a:cubicBezTo>
                  <a:pt x="139" y="1034"/>
                  <a:pt x="218" y="1040"/>
                  <a:pt x="322" y="1035"/>
                </a:cubicBez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15" name="Freeform 22"/>
          <p:cNvSpPr>
            <a:spLocks/>
          </p:cNvSpPr>
          <p:nvPr/>
        </p:nvSpPr>
        <p:spPr bwMode="auto">
          <a:xfrm>
            <a:off x="7699375" y="1151744"/>
            <a:ext cx="246063" cy="790575"/>
          </a:xfrm>
          <a:custGeom>
            <a:avLst/>
            <a:gdLst>
              <a:gd name="T0" fmla="*/ 5 w 352"/>
              <a:gd name="T1" fmla="*/ 0 h 1024"/>
              <a:gd name="T2" fmla="*/ 60 w 352"/>
              <a:gd name="T3" fmla="*/ 296 h 1024"/>
              <a:gd name="T4" fmla="*/ 312 w 352"/>
              <a:gd name="T5" fmla="*/ 581 h 1024"/>
              <a:gd name="T6" fmla="*/ 301 w 352"/>
              <a:gd name="T7" fmla="*/ 953 h 1024"/>
              <a:gd name="T8" fmla="*/ 0 w 352"/>
              <a:gd name="T9" fmla="*/ 1011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1024">
                <a:moveTo>
                  <a:pt x="5" y="0"/>
                </a:moveTo>
                <a:cubicBezTo>
                  <a:pt x="7" y="163"/>
                  <a:pt x="8" y="199"/>
                  <a:pt x="60" y="296"/>
                </a:cubicBezTo>
                <a:cubicBezTo>
                  <a:pt x="111" y="392"/>
                  <a:pt x="271" y="471"/>
                  <a:pt x="312" y="581"/>
                </a:cubicBezTo>
                <a:cubicBezTo>
                  <a:pt x="352" y="690"/>
                  <a:pt x="352" y="881"/>
                  <a:pt x="301" y="953"/>
                </a:cubicBezTo>
                <a:cubicBezTo>
                  <a:pt x="249" y="1024"/>
                  <a:pt x="62" y="999"/>
                  <a:pt x="0" y="1011"/>
                </a:cubicBezTo>
              </a:path>
            </a:pathLst>
          </a:custGeom>
          <a:noFill/>
          <a:ln w="31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16" name="Line 23"/>
          <p:cNvSpPr>
            <a:spLocks noChangeShapeType="1"/>
          </p:cNvSpPr>
          <p:nvPr/>
        </p:nvSpPr>
        <p:spPr bwMode="auto">
          <a:xfrm>
            <a:off x="7362825" y="1943894"/>
            <a:ext cx="1397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17" name="Freeform 24"/>
          <p:cNvSpPr>
            <a:spLocks/>
          </p:cNvSpPr>
          <p:nvPr/>
        </p:nvSpPr>
        <p:spPr bwMode="auto">
          <a:xfrm>
            <a:off x="7199337" y="1916832"/>
            <a:ext cx="180975" cy="144463"/>
          </a:xfrm>
          <a:custGeom>
            <a:avLst/>
            <a:gdLst>
              <a:gd name="T0" fmla="*/ 0 w 2124"/>
              <a:gd name="T1" fmla="*/ 1308 h 1308"/>
              <a:gd name="T2" fmla="*/ 1056 w 2124"/>
              <a:gd name="T3" fmla="*/ 0 h 1308"/>
              <a:gd name="T4" fmla="*/ 2112 w 2124"/>
              <a:gd name="T5" fmla="*/ 1308 h 1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24" h="1308">
                <a:moveTo>
                  <a:pt x="0" y="1308"/>
                </a:moveTo>
                <a:cubicBezTo>
                  <a:pt x="0" y="456"/>
                  <a:pt x="456" y="0"/>
                  <a:pt x="1056" y="0"/>
                </a:cubicBezTo>
                <a:cubicBezTo>
                  <a:pt x="1656" y="0"/>
                  <a:pt x="2124" y="444"/>
                  <a:pt x="2112" y="1308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EBFA"/>
                    </a:gs>
                    <a:gs pos="30000">
                      <a:srgbClr val="C4D6EB"/>
                    </a:gs>
                    <a:gs pos="60001">
                      <a:srgbClr val="85C2FF"/>
                    </a:gs>
                    <a:gs pos="100000">
                      <a:srgbClr val="5E9EFF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18" name="Freeform 25"/>
          <p:cNvSpPr>
            <a:spLocks/>
          </p:cNvSpPr>
          <p:nvPr/>
        </p:nvSpPr>
        <p:spPr bwMode="auto">
          <a:xfrm>
            <a:off x="7452320" y="1844824"/>
            <a:ext cx="180975" cy="144463"/>
          </a:xfrm>
          <a:custGeom>
            <a:avLst/>
            <a:gdLst>
              <a:gd name="T0" fmla="*/ 0 w 2124"/>
              <a:gd name="T1" fmla="*/ 1308 h 1308"/>
              <a:gd name="T2" fmla="*/ 1056 w 2124"/>
              <a:gd name="T3" fmla="*/ 0 h 1308"/>
              <a:gd name="T4" fmla="*/ 2112 w 2124"/>
              <a:gd name="T5" fmla="*/ 1308 h 1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24" h="1308">
                <a:moveTo>
                  <a:pt x="0" y="1308"/>
                </a:moveTo>
                <a:cubicBezTo>
                  <a:pt x="0" y="456"/>
                  <a:pt x="456" y="0"/>
                  <a:pt x="1056" y="0"/>
                </a:cubicBezTo>
                <a:cubicBezTo>
                  <a:pt x="1656" y="0"/>
                  <a:pt x="2124" y="444"/>
                  <a:pt x="2112" y="1308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EBFA"/>
                    </a:gs>
                    <a:gs pos="30000">
                      <a:srgbClr val="C4D6EB"/>
                    </a:gs>
                    <a:gs pos="60001">
                      <a:srgbClr val="85C2FF"/>
                    </a:gs>
                    <a:gs pos="100000">
                      <a:srgbClr val="5E9EFF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19" name="Freeform 26"/>
          <p:cNvSpPr>
            <a:spLocks/>
          </p:cNvSpPr>
          <p:nvPr/>
        </p:nvSpPr>
        <p:spPr bwMode="auto">
          <a:xfrm>
            <a:off x="6999288" y="2650331"/>
            <a:ext cx="85725" cy="225425"/>
          </a:xfrm>
          <a:custGeom>
            <a:avLst/>
            <a:gdLst>
              <a:gd name="T0" fmla="*/ 144 w 144"/>
              <a:gd name="T1" fmla="*/ 336 h 336"/>
              <a:gd name="T2" fmla="*/ 0 w 144"/>
              <a:gd name="T3" fmla="*/ 96 h 336"/>
              <a:gd name="T4" fmla="*/ 144 w 144"/>
              <a:gd name="T5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144" y="336"/>
                </a:moveTo>
                <a:cubicBezTo>
                  <a:pt x="72" y="244"/>
                  <a:pt x="0" y="152"/>
                  <a:pt x="0" y="96"/>
                </a:cubicBezTo>
                <a:cubicBezTo>
                  <a:pt x="0" y="40"/>
                  <a:pt x="120" y="16"/>
                  <a:pt x="144" y="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20" name="Freeform 27"/>
          <p:cNvSpPr>
            <a:spLocks/>
          </p:cNvSpPr>
          <p:nvPr/>
        </p:nvSpPr>
        <p:spPr bwMode="auto">
          <a:xfrm flipH="1">
            <a:off x="7785100" y="2650331"/>
            <a:ext cx="85725" cy="225425"/>
          </a:xfrm>
          <a:custGeom>
            <a:avLst/>
            <a:gdLst>
              <a:gd name="T0" fmla="*/ 144 w 144"/>
              <a:gd name="T1" fmla="*/ 336 h 336"/>
              <a:gd name="T2" fmla="*/ 0 w 144"/>
              <a:gd name="T3" fmla="*/ 96 h 336"/>
              <a:gd name="T4" fmla="*/ 144 w 144"/>
              <a:gd name="T5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144" y="336"/>
                </a:moveTo>
                <a:cubicBezTo>
                  <a:pt x="72" y="244"/>
                  <a:pt x="0" y="152"/>
                  <a:pt x="0" y="96"/>
                </a:cubicBezTo>
                <a:cubicBezTo>
                  <a:pt x="0" y="40"/>
                  <a:pt x="120" y="16"/>
                  <a:pt x="144" y="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21" name="Line 28"/>
          <p:cNvSpPr>
            <a:spLocks noChangeShapeType="1"/>
          </p:cNvSpPr>
          <p:nvPr/>
        </p:nvSpPr>
        <p:spPr bwMode="auto">
          <a:xfrm>
            <a:off x="7259638" y="2618581"/>
            <a:ext cx="8731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22" name="Line 29"/>
          <p:cNvSpPr>
            <a:spLocks noChangeShapeType="1"/>
          </p:cNvSpPr>
          <p:nvPr/>
        </p:nvSpPr>
        <p:spPr bwMode="auto">
          <a:xfrm>
            <a:off x="7524750" y="2618581"/>
            <a:ext cx="8731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23" name="Freeform 30"/>
          <p:cNvSpPr>
            <a:spLocks noChangeAspect="1"/>
          </p:cNvSpPr>
          <p:nvPr/>
        </p:nvSpPr>
        <p:spPr bwMode="auto">
          <a:xfrm>
            <a:off x="7085013" y="2555081"/>
            <a:ext cx="198437" cy="120650"/>
          </a:xfrm>
          <a:custGeom>
            <a:avLst/>
            <a:gdLst>
              <a:gd name="T0" fmla="*/ 792 w 3120"/>
              <a:gd name="T1" fmla="*/ 8 h 1741"/>
              <a:gd name="T2" fmla="*/ 1560 w 3120"/>
              <a:gd name="T3" fmla="*/ 1741 h 1741"/>
              <a:gd name="T4" fmla="*/ 2352 w 3120"/>
              <a:gd name="T5" fmla="*/ 32 h 1741"/>
              <a:gd name="T6" fmla="*/ 1560 w 3120"/>
              <a:gd name="T7" fmla="*/ 1230 h 1741"/>
              <a:gd name="T8" fmla="*/ 792 w 3120"/>
              <a:gd name="T9" fmla="*/ 8 h 1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20" h="1741">
                <a:moveTo>
                  <a:pt x="792" y="8"/>
                </a:moveTo>
                <a:cubicBezTo>
                  <a:pt x="186" y="16"/>
                  <a:pt x="0" y="1741"/>
                  <a:pt x="1560" y="1741"/>
                </a:cubicBezTo>
                <a:cubicBezTo>
                  <a:pt x="3120" y="1741"/>
                  <a:pt x="2996" y="32"/>
                  <a:pt x="2352" y="32"/>
                </a:cubicBezTo>
                <a:cubicBezTo>
                  <a:pt x="1708" y="32"/>
                  <a:pt x="2489" y="1230"/>
                  <a:pt x="1560" y="1230"/>
                </a:cubicBezTo>
                <a:cubicBezTo>
                  <a:pt x="630" y="1230"/>
                  <a:pt x="1398" y="0"/>
                  <a:pt x="792" y="8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24" name="Freeform 31"/>
          <p:cNvSpPr>
            <a:spLocks noChangeAspect="1"/>
          </p:cNvSpPr>
          <p:nvPr/>
        </p:nvSpPr>
        <p:spPr bwMode="auto">
          <a:xfrm>
            <a:off x="7346950" y="2555081"/>
            <a:ext cx="198438" cy="120650"/>
          </a:xfrm>
          <a:custGeom>
            <a:avLst/>
            <a:gdLst>
              <a:gd name="T0" fmla="*/ 792 w 3120"/>
              <a:gd name="T1" fmla="*/ 8 h 1741"/>
              <a:gd name="T2" fmla="*/ 1560 w 3120"/>
              <a:gd name="T3" fmla="*/ 1741 h 1741"/>
              <a:gd name="T4" fmla="*/ 2352 w 3120"/>
              <a:gd name="T5" fmla="*/ 32 h 1741"/>
              <a:gd name="T6" fmla="*/ 1560 w 3120"/>
              <a:gd name="T7" fmla="*/ 1230 h 1741"/>
              <a:gd name="T8" fmla="*/ 792 w 3120"/>
              <a:gd name="T9" fmla="*/ 8 h 1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20" h="1741">
                <a:moveTo>
                  <a:pt x="792" y="8"/>
                </a:moveTo>
                <a:cubicBezTo>
                  <a:pt x="186" y="16"/>
                  <a:pt x="0" y="1741"/>
                  <a:pt x="1560" y="1741"/>
                </a:cubicBezTo>
                <a:cubicBezTo>
                  <a:pt x="3120" y="1741"/>
                  <a:pt x="2996" y="32"/>
                  <a:pt x="2352" y="32"/>
                </a:cubicBezTo>
                <a:cubicBezTo>
                  <a:pt x="1708" y="32"/>
                  <a:pt x="2489" y="1230"/>
                  <a:pt x="1560" y="1230"/>
                </a:cubicBezTo>
                <a:cubicBezTo>
                  <a:pt x="630" y="1230"/>
                  <a:pt x="1398" y="0"/>
                  <a:pt x="792" y="8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25" name="Freeform 32"/>
          <p:cNvSpPr>
            <a:spLocks noChangeAspect="1"/>
          </p:cNvSpPr>
          <p:nvPr/>
        </p:nvSpPr>
        <p:spPr bwMode="auto">
          <a:xfrm>
            <a:off x="7612063" y="2555081"/>
            <a:ext cx="192087" cy="120650"/>
          </a:xfrm>
          <a:custGeom>
            <a:avLst/>
            <a:gdLst>
              <a:gd name="T0" fmla="*/ 792 w 3120"/>
              <a:gd name="T1" fmla="*/ 8 h 1741"/>
              <a:gd name="T2" fmla="*/ 1560 w 3120"/>
              <a:gd name="T3" fmla="*/ 1741 h 1741"/>
              <a:gd name="T4" fmla="*/ 2352 w 3120"/>
              <a:gd name="T5" fmla="*/ 32 h 1741"/>
              <a:gd name="T6" fmla="*/ 1560 w 3120"/>
              <a:gd name="T7" fmla="*/ 1230 h 1741"/>
              <a:gd name="T8" fmla="*/ 792 w 3120"/>
              <a:gd name="T9" fmla="*/ 8 h 1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20" h="1741">
                <a:moveTo>
                  <a:pt x="792" y="8"/>
                </a:moveTo>
                <a:cubicBezTo>
                  <a:pt x="186" y="16"/>
                  <a:pt x="0" y="1741"/>
                  <a:pt x="1560" y="1741"/>
                </a:cubicBezTo>
                <a:cubicBezTo>
                  <a:pt x="3120" y="1741"/>
                  <a:pt x="2996" y="32"/>
                  <a:pt x="2352" y="32"/>
                </a:cubicBezTo>
                <a:cubicBezTo>
                  <a:pt x="1708" y="32"/>
                  <a:pt x="2489" y="1230"/>
                  <a:pt x="1560" y="1230"/>
                </a:cubicBezTo>
                <a:cubicBezTo>
                  <a:pt x="630" y="1230"/>
                  <a:pt x="1398" y="0"/>
                  <a:pt x="792" y="8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26" name="Text Box 33"/>
          <p:cNvSpPr txBox="1">
            <a:spLocks noChangeArrowheads="1"/>
          </p:cNvSpPr>
          <p:nvPr/>
        </p:nvSpPr>
        <p:spPr bwMode="auto">
          <a:xfrm>
            <a:off x="7668344" y="1700932"/>
            <a:ext cx="338137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800" b="1" baseline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DA</a:t>
            </a:r>
          </a:p>
        </p:txBody>
      </p:sp>
      <p:sp>
        <p:nvSpPr>
          <p:cNvPr id="27" name="Text Box 34"/>
          <p:cNvSpPr txBox="1">
            <a:spLocks noChangeArrowheads="1"/>
          </p:cNvSpPr>
          <p:nvPr/>
        </p:nvSpPr>
        <p:spPr bwMode="auto">
          <a:xfrm>
            <a:off x="7334250" y="2470944"/>
            <a:ext cx="339725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800" b="1" baseline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DA</a:t>
            </a:r>
          </a:p>
        </p:txBody>
      </p:sp>
      <p:sp>
        <p:nvSpPr>
          <p:cNvPr id="28" name="Text Box 35"/>
          <p:cNvSpPr txBox="1">
            <a:spLocks noChangeArrowheads="1"/>
          </p:cNvSpPr>
          <p:nvPr/>
        </p:nvSpPr>
        <p:spPr bwMode="auto">
          <a:xfrm>
            <a:off x="7275513" y="2059781"/>
            <a:ext cx="338137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800" b="1" baseline="0" dirty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DA</a:t>
            </a:r>
          </a:p>
        </p:txBody>
      </p:sp>
      <p:sp>
        <p:nvSpPr>
          <p:cNvPr id="29" name="Text Box 36"/>
          <p:cNvSpPr txBox="1">
            <a:spLocks noChangeArrowheads="1"/>
          </p:cNvSpPr>
          <p:nvPr/>
        </p:nvSpPr>
        <p:spPr bwMode="auto">
          <a:xfrm>
            <a:off x="7126288" y="2299494"/>
            <a:ext cx="338137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800" b="1" baseline="0" dirty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DA</a:t>
            </a:r>
          </a:p>
        </p:txBody>
      </p:sp>
      <p:sp>
        <p:nvSpPr>
          <p:cNvPr id="30" name="Text Box 37"/>
          <p:cNvSpPr txBox="1">
            <a:spLocks noChangeArrowheads="1"/>
          </p:cNvSpPr>
          <p:nvPr/>
        </p:nvSpPr>
        <p:spPr bwMode="auto">
          <a:xfrm>
            <a:off x="7569200" y="2261394"/>
            <a:ext cx="3381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800" b="1" baseline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DA</a:t>
            </a:r>
            <a:r>
              <a:rPr lang="en-US" sz="1200" b="1" baseline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 </a:t>
            </a:r>
          </a:p>
        </p:txBody>
      </p:sp>
      <p:sp>
        <p:nvSpPr>
          <p:cNvPr id="31" name="Freeform 38"/>
          <p:cNvSpPr>
            <a:spLocks/>
          </p:cNvSpPr>
          <p:nvPr/>
        </p:nvSpPr>
        <p:spPr bwMode="auto">
          <a:xfrm>
            <a:off x="7246938" y="1635919"/>
            <a:ext cx="185737" cy="338137"/>
          </a:xfrm>
          <a:custGeom>
            <a:avLst/>
            <a:gdLst>
              <a:gd name="T0" fmla="*/ 316 w 316"/>
              <a:gd name="T1" fmla="*/ 0 h 569"/>
              <a:gd name="T2" fmla="*/ 53 w 316"/>
              <a:gd name="T3" fmla="*/ 164 h 569"/>
              <a:gd name="T4" fmla="*/ 9 w 316"/>
              <a:gd name="T5" fmla="*/ 460 h 569"/>
              <a:gd name="T6" fmla="*/ 103 w 316"/>
              <a:gd name="T7" fmla="*/ 569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6" h="569">
                <a:moveTo>
                  <a:pt x="316" y="0"/>
                </a:moveTo>
                <a:cubicBezTo>
                  <a:pt x="272" y="29"/>
                  <a:pt x="104" y="87"/>
                  <a:pt x="53" y="164"/>
                </a:cubicBezTo>
                <a:cubicBezTo>
                  <a:pt x="1" y="240"/>
                  <a:pt x="0" y="392"/>
                  <a:pt x="9" y="460"/>
                </a:cubicBezTo>
                <a:cubicBezTo>
                  <a:pt x="17" y="527"/>
                  <a:pt x="83" y="546"/>
                  <a:pt x="103" y="569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32" name="Oval 39"/>
          <p:cNvSpPr>
            <a:spLocks noChangeArrowheads="1"/>
          </p:cNvSpPr>
          <p:nvPr/>
        </p:nvSpPr>
        <p:spPr bwMode="auto">
          <a:xfrm>
            <a:off x="7452320" y="1412776"/>
            <a:ext cx="265112" cy="474663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33" name="Text Box 40"/>
          <p:cNvSpPr txBox="1">
            <a:spLocks noChangeArrowheads="1"/>
          </p:cNvSpPr>
          <p:nvPr/>
        </p:nvSpPr>
        <p:spPr bwMode="auto">
          <a:xfrm>
            <a:off x="7308850" y="2146213"/>
            <a:ext cx="3381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800" b="1" baseline="0" dirty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DA</a:t>
            </a:r>
            <a:r>
              <a:rPr lang="en-US" sz="1200" b="1" baseline="0" dirty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 </a:t>
            </a:r>
          </a:p>
        </p:txBody>
      </p:sp>
      <p:sp>
        <p:nvSpPr>
          <p:cNvPr id="34" name="Text Box 41"/>
          <p:cNvSpPr txBox="1">
            <a:spLocks noChangeArrowheads="1"/>
          </p:cNvSpPr>
          <p:nvPr/>
        </p:nvSpPr>
        <p:spPr bwMode="auto">
          <a:xfrm>
            <a:off x="7380312" y="1556916"/>
            <a:ext cx="338137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800" b="1" baseline="0" dirty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DA</a:t>
            </a:r>
          </a:p>
        </p:txBody>
      </p:sp>
      <p:sp>
        <p:nvSpPr>
          <p:cNvPr id="35" name="Freeform 42"/>
          <p:cNvSpPr>
            <a:spLocks/>
          </p:cNvSpPr>
          <p:nvPr/>
        </p:nvSpPr>
        <p:spPr bwMode="auto">
          <a:xfrm>
            <a:off x="7516813" y="1916832"/>
            <a:ext cx="184150" cy="338138"/>
          </a:xfrm>
          <a:custGeom>
            <a:avLst/>
            <a:gdLst>
              <a:gd name="T0" fmla="*/ 0 w 211"/>
              <a:gd name="T1" fmla="*/ 569 h 569"/>
              <a:gd name="T2" fmla="*/ 55 w 211"/>
              <a:gd name="T3" fmla="*/ 547 h 569"/>
              <a:gd name="T4" fmla="*/ 186 w 211"/>
              <a:gd name="T5" fmla="*/ 433 h 569"/>
              <a:gd name="T6" fmla="*/ 208 w 211"/>
              <a:gd name="T7" fmla="*/ 0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1" h="569">
                <a:moveTo>
                  <a:pt x="0" y="569"/>
                </a:moveTo>
                <a:cubicBezTo>
                  <a:pt x="9" y="565"/>
                  <a:pt x="24" y="569"/>
                  <a:pt x="55" y="547"/>
                </a:cubicBezTo>
                <a:cubicBezTo>
                  <a:pt x="85" y="524"/>
                  <a:pt x="160" y="524"/>
                  <a:pt x="186" y="433"/>
                </a:cubicBezTo>
                <a:cubicBezTo>
                  <a:pt x="211" y="341"/>
                  <a:pt x="203" y="90"/>
                  <a:pt x="208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36" name="AutoShape 43"/>
          <p:cNvSpPr>
            <a:spLocks noChangeArrowheads="1"/>
          </p:cNvSpPr>
          <p:nvPr/>
        </p:nvSpPr>
        <p:spPr bwMode="auto">
          <a:xfrm>
            <a:off x="7207250" y="2715419"/>
            <a:ext cx="376238" cy="4095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37" name="Text Box 44"/>
          <p:cNvSpPr txBox="1">
            <a:spLocks noChangeArrowheads="1"/>
          </p:cNvSpPr>
          <p:nvPr/>
        </p:nvSpPr>
        <p:spPr bwMode="auto">
          <a:xfrm>
            <a:off x="6604000" y="3020219"/>
            <a:ext cx="21367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 baseline="0" dirty="0">
                <a:solidFill>
                  <a:srgbClr val="FF0000"/>
                </a:solidFill>
                <a:latin typeface="Arial"/>
                <a:ea typeface="Osaka" charset="0"/>
                <a:cs typeface="Arial"/>
              </a:rPr>
              <a:t>Reward Circuits</a:t>
            </a:r>
          </a:p>
        </p:txBody>
      </p:sp>
      <p:sp>
        <p:nvSpPr>
          <p:cNvPr id="38" name="Freeform 45"/>
          <p:cNvSpPr>
            <a:spLocks noChangeAspect="1"/>
          </p:cNvSpPr>
          <p:nvPr/>
        </p:nvSpPr>
        <p:spPr bwMode="auto">
          <a:xfrm>
            <a:off x="7777163" y="2586831"/>
            <a:ext cx="196850" cy="85725"/>
          </a:xfrm>
          <a:custGeom>
            <a:avLst/>
            <a:gdLst>
              <a:gd name="T0" fmla="*/ 792 w 3120"/>
              <a:gd name="T1" fmla="*/ 8 h 1741"/>
              <a:gd name="T2" fmla="*/ 1560 w 3120"/>
              <a:gd name="T3" fmla="*/ 1741 h 1741"/>
              <a:gd name="T4" fmla="*/ 2352 w 3120"/>
              <a:gd name="T5" fmla="*/ 32 h 1741"/>
              <a:gd name="T6" fmla="*/ 1560 w 3120"/>
              <a:gd name="T7" fmla="*/ 1230 h 1741"/>
              <a:gd name="T8" fmla="*/ 792 w 3120"/>
              <a:gd name="T9" fmla="*/ 8 h 1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20" h="1741">
                <a:moveTo>
                  <a:pt x="792" y="8"/>
                </a:moveTo>
                <a:cubicBezTo>
                  <a:pt x="186" y="16"/>
                  <a:pt x="0" y="1741"/>
                  <a:pt x="1560" y="1741"/>
                </a:cubicBezTo>
                <a:cubicBezTo>
                  <a:pt x="3120" y="1741"/>
                  <a:pt x="2996" y="32"/>
                  <a:pt x="2352" y="32"/>
                </a:cubicBezTo>
                <a:cubicBezTo>
                  <a:pt x="1708" y="32"/>
                  <a:pt x="2489" y="1230"/>
                  <a:pt x="1560" y="1230"/>
                </a:cubicBezTo>
                <a:cubicBezTo>
                  <a:pt x="630" y="1230"/>
                  <a:pt x="1398" y="0"/>
                  <a:pt x="792" y="8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39" name="Freeform 46"/>
          <p:cNvSpPr>
            <a:spLocks noChangeAspect="1"/>
          </p:cNvSpPr>
          <p:nvPr/>
        </p:nvSpPr>
        <p:spPr bwMode="auto">
          <a:xfrm>
            <a:off x="6929438" y="2586831"/>
            <a:ext cx="196850" cy="120650"/>
          </a:xfrm>
          <a:custGeom>
            <a:avLst/>
            <a:gdLst>
              <a:gd name="T0" fmla="*/ 792 w 3120"/>
              <a:gd name="T1" fmla="*/ 8 h 1741"/>
              <a:gd name="T2" fmla="*/ 1560 w 3120"/>
              <a:gd name="T3" fmla="*/ 1741 h 1741"/>
              <a:gd name="T4" fmla="*/ 2352 w 3120"/>
              <a:gd name="T5" fmla="*/ 32 h 1741"/>
              <a:gd name="T6" fmla="*/ 1560 w 3120"/>
              <a:gd name="T7" fmla="*/ 1230 h 1741"/>
              <a:gd name="T8" fmla="*/ 792 w 3120"/>
              <a:gd name="T9" fmla="*/ 8 h 1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20" h="1741">
                <a:moveTo>
                  <a:pt x="792" y="8"/>
                </a:moveTo>
                <a:cubicBezTo>
                  <a:pt x="186" y="16"/>
                  <a:pt x="0" y="1741"/>
                  <a:pt x="1560" y="1741"/>
                </a:cubicBezTo>
                <a:cubicBezTo>
                  <a:pt x="3120" y="1741"/>
                  <a:pt x="2996" y="32"/>
                  <a:pt x="2352" y="32"/>
                </a:cubicBezTo>
                <a:cubicBezTo>
                  <a:pt x="1708" y="32"/>
                  <a:pt x="2489" y="1230"/>
                  <a:pt x="1560" y="1230"/>
                </a:cubicBezTo>
                <a:cubicBezTo>
                  <a:pt x="630" y="1230"/>
                  <a:pt x="1398" y="0"/>
                  <a:pt x="792" y="8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40" name="Freeform 47"/>
          <p:cNvSpPr>
            <a:spLocks noChangeAspect="1"/>
          </p:cNvSpPr>
          <p:nvPr/>
        </p:nvSpPr>
        <p:spPr bwMode="auto">
          <a:xfrm>
            <a:off x="7213600" y="2543969"/>
            <a:ext cx="195263" cy="119062"/>
          </a:xfrm>
          <a:custGeom>
            <a:avLst/>
            <a:gdLst>
              <a:gd name="T0" fmla="*/ 792 w 3120"/>
              <a:gd name="T1" fmla="*/ 8 h 1741"/>
              <a:gd name="T2" fmla="*/ 1560 w 3120"/>
              <a:gd name="T3" fmla="*/ 1741 h 1741"/>
              <a:gd name="T4" fmla="*/ 2352 w 3120"/>
              <a:gd name="T5" fmla="*/ 32 h 1741"/>
              <a:gd name="T6" fmla="*/ 1560 w 3120"/>
              <a:gd name="T7" fmla="*/ 1230 h 1741"/>
              <a:gd name="T8" fmla="*/ 792 w 3120"/>
              <a:gd name="T9" fmla="*/ 8 h 1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20" h="1741">
                <a:moveTo>
                  <a:pt x="792" y="8"/>
                </a:moveTo>
                <a:cubicBezTo>
                  <a:pt x="186" y="16"/>
                  <a:pt x="0" y="1741"/>
                  <a:pt x="1560" y="1741"/>
                </a:cubicBezTo>
                <a:cubicBezTo>
                  <a:pt x="3120" y="1741"/>
                  <a:pt x="2996" y="32"/>
                  <a:pt x="2352" y="32"/>
                </a:cubicBezTo>
                <a:cubicBezTo>
                  <a:pt x="1708" y="32"/>
                  <a:pt x="2489" y="1230"/>
                  <a:pt x="1560" y="1230"/>
                </a:cubicBezTo>
                <a:cubicBezTo>
                  <a:pt x="630" y="1230"/>
                  <a:pt x="1398" y="0"/>
                  <a:pt x="792" y="8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41" name="Freeform 48"/>
          <p:cNvSpPr>
            <a:spLocks noChangeAspect="1"/>
          </p:cNvSpPr>
          <p:nvPr/>
        </p:nvSpPr>
        <p:spPr bwMode="auto">
          <a:xfrm>
            <a:off x="7494588" y="2543969"/>
            <a:ext cx="195262" cy="119062"/>
          </a:xfrm>
          <a:custGeom>
            <a:avLst/>
            <a:gdLst>
              <a:gd name="T0" fmla="*/ 792 w 3120"/>
              <a:gd name="T1" fmla="*/ 8 h 1741"/>
              <a:gd name="T2" fmla="*/ 1560 w 3120"/>
              <a:gd name="T3" fmla="*/ 1741 h 1741"/>
              <a:gd name="T4" fmla="*/ 2352 w 3120"/>
              <a:gd name="T5" fmla="*/ 32 h 1741"/>
              <a:gd name="T6" fmla="*/ 1560 w 3120"/>
              <a:gd name="T7" fmla="*/ 1230 h 1741"/>
              <a:gd name="T8" fmla="*/ 792 w 3120"/>
              <a:gd name="T9" fmla="*/ 8 h 1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20" h="1741">
                <a:moveTo>
                  <a:pt x="792" y="8"/>
                </a:moveTo>
                <a:cubicBezTo>
                  <a:pt x="186" y="16"/>
                  <a:pt x="0" y="1741"/>
                  <a:pt x="1560" y="1741"/>
                </a:cubicBezTo>
                <a:cubicBezTo>
                  <a:pt x="3120" y="1741"/>
                  <a:pt x="2996" y="32"/>
                  <a:pt x="2352" y="32"/>
                </a:cubicBezTo>
                <a:cubicBezTo>
                  <a:pt x="1708" y="32"/>
                  <a:pt x="2489" y="1230"/>
                  <a:pt x="1560" y="1230"/>
                </a:cubicBezTo>
                <a:cubicBezTo>
                  <a:pt x="630" y="1230"/>
                  <a:pt x="1398" y="0"/>
                  <a:pt x="792" y="8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42" name="Text Box 49"/>
          <p:cNvSpPr txBox="1">
            <a:spLocks noChangeArrowheads="1"/>
          </p:cNvSpPr>
          <p:nvPr/>
        </p:nvSpPr>
        <p:spPr bwMode="auto">
          <a:xfrm>
            <a:off x="7777163" y="2512219"/>
            <a:ext cx="3381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800" b="1" baseline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DA</a:t>
            </a:r>
            <a:r>
              <a:rPr lang="en-US" sz="1200" b="1" baseline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 </a:t>
            </a:r>
          </a:p>
        </p:txBody>
      </p:sp>
      <p:sp>
        <p:nvSpPr>
          <p:cNvPr id="43" name="Text Box 50"/>
          <p:cNvSpPr txBox="1">
            <a:spLocks noChangeArrowheads="1"/>
          </p:cNvSpPr>
          <p:nvPr/>
        </p:nvSpPr>
        <p:spPr bwMode="auto">
          <a:xfrm>
            <a:off x="6927850" y="2512219"/>
            <a:ext cx="3397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800" b="1" baseline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DA</a:t>
            </a:r>
            <a:r>
              <a:rPr lang="en-US" sz="1200" b="1" baseline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 </a:t>
            </a:r>
          </a:p>
        </p:txBody>
      </p:sp>
      <p:sp>
        <p:nvSpPr>
          <p:cNvPr id="44" name="Text Box 51"/>
          <p:cNvSpPr txBox="1">
            <a:spLocks noChangeArrowheads="1"/>
          </p:cNvSpPr>
          <p:nvPr/>
        </p:nvSpPr>
        <p:spPr bwMode="auto">
          <a:xfrm>
            <a:off x="7494588" y="2467769"/>
            <a:ext cx="3381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800" b="1" baseline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DA</a:t>
            </a:r>
            <a:r>
              <a:rPr lang="en-US" sz="1200" b="1" baseline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 </a:t>
            </a:r>
          </a:p>
        </p:txBody>
      </p:sp>
      <p:sp>
        <p:nvSpPr>
          <p:cNvPr id="45" name="Text Box 52"/>
          <p:cNvSpPr txBox="1">
            <a:spLocks noChangeArrowheads="1"/>
          </p:cNvSpPr>
          <p:nvPr/>
        </p:nvSpPr>
        <p:spPr bwMode="auto">
          <a:xfrm>
            <a:off x="7651750" y="2345531"/>
            <a:ext cx="3381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800" b="1" baseline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DA</a:t>
            </a:r>
            <a:r>
              <a:rPr lang="en-US" sz="1200" b="1" baseline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 </a:t>
            </a:r>
          </a:p>
        </p:txBody>
      </p:sp>
      <p:sp>
        <p:nvSpPr>
          <p:cNvPr id="46" name="Text Box 53"/>
          <p:cNvSpPr txBox="1">
            <a:spLocks noChangeArrowheads="1"/>
          </p:cNvSpPr>
          <p:nvPr/>
        </p:nvSpPr>
        <p:spPr bwMode="auto">
          <a:xfrm>
            <a:off x="7051675" y="2467769"/>
            <a:ext cx="3381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800" b="1" baseline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DA</a:t>
            </a:r>
            <a:r>
              <a:rPr lang="en-US" sz="1200" b="1" baseline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 </a:t>
            </a:r>
          </a:p>
        </p:txBody>
      </p:sp>
      <p:sp>
        <p:nvSpPr>
          <p:cNvPr id="47" name="Text Box 55"/>
          <p:cNvSpPr txBox="1">
            <a:spLocks noChangeArrowheads="1"/>
          </p:cNvSpPr>
          <p:nvPr/>
        </p:nvSpPr>
        <p:spPr bwMode="auto">
          <a:xfrm>
            <a:off x="6710363" y="5750273"/>
            <a:ext cx="15488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b="1" baseline="0" dirty="0">
                <a:solidFill>
                  <a:srgbClr val="FF0000"/>
                </a:solidFill>
                <a:latin typeface="Arial"/>
                <a:ea typeface="Osaka" charset="0"/>
                <a:cs typeface="Arial"/>
              </a:rPr>
              <a:t>Reward Circuits</a:t>
            </a:r>
          </a:p>
        </p:txBody>
      </p:sp>
      <p:sp>
        <p:nvSpPr>
          <p:cNvPr id="48" name="AutoShape 56"/>
          <p:cNvSpPr>
            <a:spLocks noChangeArrowheads="1"/>
          </p:cNvSpPr>
          <p:nvPr/>
        </p:nvSpPr>
        <p:spPr bwMode="auto">
          <a:xfrm>
            <a:off x="7334250" y="5385148"/>
            <a:ext cx="150813" cy="403225"/>
          </a:xfrm>
          <a:prstGeom prst="downArrow">
            <a:avLst>
              <a:gd name="adj1" fmla="val 50000"/>
              <a:gd name="adj2" fmla="val 5934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49" name="Freeform 57"/>
          <p:cNvSpPr>
            <a:spLocks/>
          </p:cNvSpPr>
          <p:nvPr/>
        </p:nvSpPr>
        <p:spPr bwMode="auto">
          <a:xfrm>
            <a:off x="6929438" y="3757960"/>
            <a:ext cx="228600" cy="871538"/>
          </a:xfrm>
          <a:custGeom>
            <a:avLst/>
            <a:gdLst>
              <a:gd name="T0" fmla="*/ 326 w 326"/>
              <a:gd name="T1" fmla="*/ 0 h 1040"/>
              <a:gd name="T2" fmla="*/ 271 w 326"/>
              <a:gd name="T3" fmla="*/ 307 h 1040"/>
              <a:gd name="T4" fmla="*/ 30 w 326"/>
              <a:gd name="T5" fmla="*/ 570 h 1040"/>
              <a:gd name="T6" fmla="*/ 91 w 326"/>
              <a:gd name="T7" fmla="*/ 957 h 1040"/>
              <a:gd name="T8" fmla="*/ 322 w 326"/>
              <a:gd name="T9" fmla="*/ 1035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" h="1040">
                <a:moveTo>
                  <a:pt x="326" y="0"/>
                </a:moveTo>
                <a:cubicBezTo>
                  <a:pt x="324" y="163"/>
                  <a:pt x="310" y="203"/>
                  <a:pt x="271" y="307"/>
                </a:cubicBezTo>
                <a:cubicBezTo>
                  <a:pt x="221" y="401"/>
                  <a:pt x="59" y="461"/>
                  <a:pt x="30" y="570"/>
                </a:cubicBezTo>
                <a:cubicBezTo>
                  <a:pt x="0" y="678"/>
                  <a:pt x="42" y="879"/>
                  <a:pt x="91" y="957"/>
                </a:cubicBezTo>
                <a:cubicBezTo>
                  <a:pt x="139" y="1034"/>
                  <a:pt x="218" y="1040"/>
                  <a:pt x="322" y="1035"/>
                </a:cubicBez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50" name="Freeform 58"/>
          <p:cNvSpPr>
            <a:spLocks/>
          </p:cNvSpPr>
          <p:nvPr/>
        </p:nvSpPr>
        <p:spPr bwMode="auto">
          <a:xfrm>
            <a:off x="7664450" y="3770660"/>
            <a:ext cx="247650" cy="858838"/>
          </a:xfrm>
          <a:custGeom>
            <a:avLst/>
            <a:gdLst>
              <a:gd name="T0" fmla="*/ 5 w 352"/>
              <a:gd name="T1" fmla="*/ 0 h 1024"/>
              <a:gd name="T2" fmla="*/ 60 w 352"/>
              <a:gd name="T3" fmla="*/ 296 h 1024"/>
              <a:gd name="T4" fmla="*/ 312 w 352"/>
              <a:gd name="T5" fmla="*/ 581 h 1024"/>
              <a:gd name="T6" fmla="*/ 301 w 352"/>
              <a:gd name="T7" fmla="*/ 953 h 1024"/>
              <a:gd name="T8" fmla="*/ 0 w 352"/>
              <a:gd name="T9" fmla="*/ 1011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1024">
                <a:moveTo>
                  <a:pt x="5" y="0"/>
                </a:moveTo>
                <a:cubicBezTo>
                  <a:pt x="7" y="163"/>
                  <a:pt x="8" y="199"/>
                  <a:pt x="60" y="296"/>
                </a:cubicBezTo>
                <a:cubicBezTo>
                  <a:pt x="111" y="392"/>
                  <a:pt x="271" y="471"/>
                  <a:pt x="312" y="581"/>
                </a:cubicBezTo>
                <a:cubicBezTo>
                  <a:pt x="352" y="690"/>
                  <a:pt x="352" y="881"/>
                  <a:pt x="301" y="953"/>
                </a:cubicBezTo>
                <a:cubicBezTo>
                  <a:pt x="249" y="1024"/>
                  <a:pt x="62" y="999"/>
                  <a:pt x="0" y="1011"/>
                </a:cubicBezTo>
              </a:path>
            </a:pathLst>
          </a:custGeom>
          <a:noFill/>
          <a:ln w="31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51" name="Line 59"/>
          <p:cNvSpPr>
            <a:spLocks noChangeShapeType="1"/>
          </p:cNvSpPr>
          <p:nvPr/>
        </p:nvSpPr>
        <p:spPr bwMode="auto">
          <a:xfrm>
            <a:off x="7329488" y="4616798"/>
            <a:ext cx="14128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52" name="Freeform 60"/>
          <p:cNvSpPr>
            <a:spLocks/>
          </p:cNvSpPr>
          <p:nvPr/>
        </p:nvSpPr>
        <p:spPr bwMode="auto">
          <a:xfrm>
            <a:off x="7154863" y="4470748"/>
            <a:ext cx="179387" cy="155575"/>
          </a:xfrm>
          <a:custGeom>
            <a:avLst/>
            <a:gdLst>
              <a:gd name="T0" fmla="*/ 0 w 2124"/>
              <a:gd name="T1" fmla="*/ 1308 h 1308"/>
              <a:gd name="T2" fmla="*/ 1056 w 2124"/>
              <a:gd name="T3" fmla="*/ 0 h 1308"/>
              <a:gd name="T4" fmla="*/ 2112 w 2124"/>
              <a:gd name="T5" fmla="*/ 1308 h 1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24" h="1308">
                <a:moveTo>
                  <a:pt x="0" y="1308"/>
                </a:moveTo>
                <a:cubicBezTo>
                  <a:pt x="0" y="456"/>
                  <a:pt x="456" y="0"/>
                  <a:pt x="1056" y="0"/>
                </a:cubicBezTo>
                <a:cubicBezTo>
                  <a:pt x="1656" y="0"/>
                  <a:pt x="2124" y="444"/>
                  <a:pt x="2112" y="1308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EBFA"/>
                    </a:gs>
                    <a:gs pos="30000">
                      <a:srgbClr val="C4D6EB"/>
                    </a:gs>
                    <a:gs pos="60001">
                      <a:srgbClr val="85C2FF"/>
                    </a:gs>
                    <a:gs pos="100000">
                      <a:srgbClr val="5E9EFF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53" name="Freeform 61"/>
          <p:cNvSpPr>
            <a:spLocks/>
          </p:cNvSpPr>
          <p:nvPr/>
        </p:nvSpPr>
        <p:spPr bwMode="auto">
          <a:xfrm>
            <a:off x="7467600" y="4470748"/>
            <a:ext cx="182563" cy="155575"/>
          </a:xfrm>
          <a:custGeom>
            <a:avLst/>
            <a:gdLst>
              <a:gd name="T0" fmla="*/ 0 w 2124"/>
              <a:gd name="T1" fmla="*/ 1308 h 1308"/>
              <a:gd name="T2" fmla="*/ 1056 w 2124"/>
              <a:gd name="T3" fmla="*/ 0 h 1308"/>
              <a:gd name="T4" fmla="*/ 2112 w 2124"/>
              <a:gd name="T5" fmla="*/ 1308 h 1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24" h="1308">
                <a:moveTo>
                  <a:pt x="0" y="1308"/>
                </a:moveTo>
                <a:cubicBezTo>
                  <a:pt x="0" y="456"/>
                  <a:pt x="456" y="0"/>
                  <a:pt x="1056" y="0"/>
                </a:cubicBezTo>
                <a:cubicBezTo>
                  <a:pt x="1656" y="0"/>
                  <a:pt x="2124" y="444"/>
                  <a:pt x="2112" y="1308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EBFA"/>
                    </a:gs>
                    <a:gs pos="30000">
                      <a:srgbClr val="C4D6EB"/>
                    </a:gs>
                    <a:gs pos="60001">
                      <a:srgbClr val="85C2FF"/>
                    </a:gs>
                    <a:gs pos="100000">
                      <a:srgbClr val="5E9EFF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54" name="Freeform 62"/>
          <p:cNvSpPr>
            <a:spLocks/>
          </p:cNvSpPr>
          <p:nvPr/>
        </p:nvSpPr>
        <p:spPr bwMode="auto">
          <a:xfrm>
            <a:off x="6965950" y="5308948"/>
            <a:ext cx="87313" cy="241300"/>
          </a:xfrm>
          <a:custGeom>
            <a:avLst/>
            <a:gdLst>
              <a:gd name="T0" fmla="*/ 144 w 144"/>
              <a:gd name="T1" fmla="*/ 336 h 336"/>
              <a:gd name="T2" fmla="*/ 0 w 144"/>
              <a:gd name="T3" fmla="*/ 96 h 336"/>
              <a:gd name="T4" fmla="*/ 144 w 144"/>
              <a:gd name="T5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144" y="336"/>
                </a:moveTo>
                <a:cubicBezTo>
                  <a:pt x="72" y="244"/>
                  <a:pt x="0" y="152"/>
                  <a:pt x="0" y="96"/>
                </a:cubicBezTo>
                <a:cubicBezTo>
                  <a:pt x="0" y="40"/>
                  <a:pt x="120" y="16"/>
                  <a:pt x="144" y="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55" name="Freeform 63"/>
          <p:cNvSpPr>
            <a:spLocks/>
          </p:cNvSpPr>
          <p:nvPr/>
        </p:nvSpPr>
        <p:spPr bwMode="auto">
          <a:xfrm flipH="1">
            <a:off x="7750175" y="5308948"/>
            <a:ext cx="87313" cy="241300"/>
          </a:xfrm>
          <a:custGeom>
            <a:avLst/>
            <a:gdLst>
              <a:gd name="T0" fmla="*/ 144 w 144"/>
              <a:gd name="T1" fmla="*/ 336 h 336"/>
              <a:gd name="T2" fmla="*/ 0 w 144"/>
              <a:gd name="T3" fmla="*/ 96 h 336"/>
              <a:gd name="T4" fmla="*/ 144 w 144"/>
              <a:gd name="T5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144" y="336"/>
                </a:moveTo>
                <a:cubicBezTo>
                  <a:pt x="72" y="244"/>
                  <a:pt x="0" y="152"/>
                  <a:pt x="0" y="96"/>
                </a:cubicBezTo>
                <a:cubicBezTo>
                  <a:pt x="0" y="40"/>
                  <a:pt x="120" y="16"/>
                  <a:pt x="144" y="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56" name="Line 64"/>
          <p:cNvSpPr>
            <a:spLocks noChangeShapeType="1"/>
          </p:cNvSpPr>
          <p:nvPr/>
        </p:nvSpPr>
        <p:spPr bwMode="auto">
          <a:xfrm>
            <a:off x="7227888" y="5274023"/>
            <a:ext cx="857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57" name="Line 65"/>
          <p:cNvSpPr>
            <a:spLocks noChangeShapeType="1"/>
          </p:cNvSpPr>
          <p:nvPr/>
        </p:nvSpPr>
        <p:spPr bwMode="auto">
          <a:xfrm>
            <a:off x="7488238" y="5274023"/>
            <a:ext cx="8731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58" name="Freeform 66"/>
          <p:cNvSpPr>
            <a:spLocks noChangeAspect="1"/>
          </p:cNvSpPr>
          <p:nvPr/>
        </p:nvSpPr>
        <p:spPr bwMode="auto">
          <a:xfrm>
            <a:off x="7053263" y="5204173"/>
            <a:ext cx="196850" cy="131762"/>
          </a:xfrm>
          <a:custGeom>
            <a:avLst/>
            <a:gdLst>
              <a:gd name="T0" fmla="*/ 792 w 3120"/>
              <a:gd name="T1" fmla="*/ 8 h 1741"/>
              <a:gd name="T2" fmla="*/ 1560 w 3120"/>
              <a:gd name="T3" fmla="*/ 1741 h 1741"/>
              <a:gd name="T4" fmla="*/ 2352 w 3120"/>
              <a:gd name="T5" fmla="*/ 32 h 1741"/>
              <a:gd name="T6" fmla="*/ 1560 w 3120"/>
              <a:gd name="T7" fmla="*/ 1230 h 1741"/>
              <a:gd name="T8" fmla="*/ 792 w 3120"/>
              <a:gd name="T9" fmla="*/ 8 h 1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20" h="1741">
                <a:moveTo>
                  <a:pt x="792" y="8"/>
                </a:moveTo>
                <a:cubicBezTo>
                  <a:pt x="186" y="16"/>
                  <a:pt x="0" y="1741"/>
                  <a:pt x="1560" y="1741"/>
                </a:cubicBezTo>
                <a:cubicBezTo>
                  <a:pt x="3120" y="1741"/>
                  <a:pt x="2996" y="32"/>
                  <a:pt x="2352" y="32"/>
                </a:cubicBezTo>
                <a:cubicBezTo>
                  <a:pt x="1708" y="32"/>
                  <a:pt x="2489" y="1230"/>
                  <a:pt x="1560" y="1230"/>
                </a:cubicBezTo>
                <a:cubicBezTo>
                  <a:pt x="630" y="1230"/>
                  <a:pt x="1398" y="0"/>
                  <a:pt x="792" y="8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59" name="Freeform 67"/>
          <p:cNvSpPr>
            <a:spLocks noChangeAspect="1"/>
          </p:cNvSpPr>
          <p:nvPr/>
        </p:nvSpPr>
        <p:spPr bwMode="auto">
          <a:xfrm>
            <a:off x="7313613" y="5204173"/>
            <a:ext cx="198437" cy="131762"/>
          </a:xfrm>
          <a:custGeom>
            <a:avLst/>
            <a:gdLst>
              <a:gd name="T0" fmla="*/ 792 w 3120"/>
              <a:gd name="T1" fmla="*/ 8 h 1741"/>
              <a:gd name="T2" fmla="*/ 1560 w 3120"/>
              <a:gd name="T3" fmla="*/ 1741 h 1741"/>
              <a:gd name="T4" fmla="*/ 2352 w 3120"/>
              <a:gd name="T5" fmla="*/ 32 h 1741"/>
              <a:gd name="T6" fmla="*/ 1560 w 3120"/>
              <a:gd name="T7" fmla="*/ 1230 h 1741"/>
              <a:gd name="T8" fmla="*/ 792 w 3120"/>
              <a:gd name="T9" fmla="*/ 8 h 1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20" h="1741">
                <a:moveTo>
                  <a:pt x="792" y="8"/>
                </a:moveTo>
                <a:cubicBezTo>
                  <a:pt x="186" y="16"/>
                  <a:pt x="0" y="1741"/>
                  <a:pt x="1560" y="1741"/>
                </a:cubicBezTo>
                <a:cubicBezTo>
                  <a:pt x="3120" y="1741"/>
                  <a:pt x="2996" y="32"/>
                  <a:pt x="2352" y="32"/>
                </a:cubicBezTo>
                <a:cubicBezTo>
                  <a:pt x="1708" y="32"/>
                  <a:pt x="2489" y="1230"/>
                  <a:pt x="1560" y="1230"/>
                </a:cubicBezTo>
                <a:cubicBezTo>
                  <a:pt x="630" y="1230"/>
                  <a:pt x="1398" y="0"/>
                  <a:pt x="792" y="8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60" name="Freeform 68"/>
          <p:cNvSpPr>
            <a:spLocks noChangeAspect="1"/>
          </p:cNvSpPr>
          <p:nvPr/>
        </p:nvSpPr>
        <p:spPr bwMode="auto">
          <a:xfrm>
            <a:off x="7575550" y="5204173"/>
            <a:ext cx="196850" cy="131762"/>
          </a:xfrm>
          <a:custGeom>
            <a:avLst/>
            <a:gdLst>
              <a:gd name="T0" fmla="*/ 792 w 3120"/>
              <a:gd name="T1" fmla="*/ 8 h 1741"/>
              <a:gd name="T2" fmla="*/ 1560 w 3120"/>
              <a:gd name="T3" fmla="*/ 1741 h 1741"/>
              <a:gd name="T4" fmla="*/ 2352 w 3120"/>
              <a:gd name="T5" fmla="*/ 32 h 1741"/>
              <a:gd name="T6" fmla="*/ 1560 w 3120"/>
              <a:gd name="T7" fmla="*/ 1230 h 1741"/>
              <a:gd name="T8" fmla="*/ 792 w 3120"/>
              <a:gd name="T9" fmla="*/ 8 h 1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20" h="1741">
                <a:moveTo>
                  <a:pt x="792" y="8"/>
                </a:moveTo>
                <a:cubicBezTo>
                  <a:pt x="186" y="16"/>
                  <a:pt x="0" y="1741"/>
                  <a:pt x="1560" y="1741"/>
                </a:cubicBezTo>
                <a:cubicBezTo>
                  <a:pt x="3120" y="1741"/>
                  <a:pt x="2996" y="32"/>
                  <a:pt x="2352" y="32"/>
                </a:cubicBezTo>
                <a:cubicBezTo>
                  <a:pt x="1708" y="32"/>
                  <a:pt x="2489" y="1230"/>
                  <a:pt x="1560" y="1230"/>
                </a:cubicBezTo>
                <a:cubicBezTo>
                  <a:pt x="630" y="1230"/>
                  <a:pt x="1398" y="0"/>
                  <a:pt x="792" y="8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61" name="Text Box 69"/>
          <p:cNvSpPr txBox="1">
            <a:spLocks noChangeArrowheads="1"/>
          </p:cNvSpPr>
          <p:nvPr/>
        </p:nvSpPr>
        <p:spPr bwMode="auto">
          <a:xfrm>
            <a:off x="7540625" y="4194523"/>
            <a:ext cx="3381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800" b="1" baseline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DA</a:t>
            </a:r>
          </a:p>
        </p:txBody>
      </p:sp>
      <p:sp>
        <p:nvSpPr>
          <p:cNvPr id="62" name="Text Box 70"/>
          <p:cNvSpPr txBox="1">
            <a:spLocks noChangeArrowheads="1"/>
          </p:cNvSpPr>
          <p:nvPr/>
        </p:nvSpPr>
        <p:spPr bwMode="auto">
          <a:xfrm>
            <a:off x="7330255" y="5112098"/>
            <a:ext cx="27945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800" b="1" baseline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DA</a:t>
            </a:r>
          </a:p>
        </p:txBody>
      </p:sp>
      <p:sp>
        <p:nvSpPr>
          <p:cNvPr id="63" name="Text Box 71"/>
          <p:cNvSpPr txBox="1">
            <a:spLocks noChangeArrowheads="1"/>
          </p:cNvSpPr>
          <p:nvPr/>
        </p:nvSpPr>
        <p:spPr bwMode="auto">
          <a:xfrm>
            <a:off x="7242175" y="4743798"/>
            <a:ext cx="3381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800" b="1" baseline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DA</a:t>
            </a:r>
          </a:p>
        </p:txBody>
      </p:sp>
      <p:sp>
        <p:nvSpPr>
          <p:cNvPr id="64" name="Text Box 72"/>
          <p:cNvSpPr txBox="1">
            <a:spLocks noChangeArrowheads="1"/>
          </p:cNvSpPr>
          <p:nvPr/>
        </p:nvSpPr>
        <p:spPr bwMode="auto">
          <a:xfrm>
            <a:off x="7092950" y="4929535"/>
            <a:ext cx="339725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800" b="1" baseline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DA</a:t>
            </a:r>
          </a:p>
        </p:txBody>
      </p:sp>
      <p:sp>
        <p:nvSpPr>
          <p:cNvPr id="65" name="Text Box 73"/>
          <p:cNvSpPr txBox="1">
            <a:spLocks noChangeArrowheads="1"/>
          </p:cNvSpPr>
          <p:nvPr/>
        </p:nvSpPr>
        <p:spPr bwMode="auto">
          <a:xfrm>
            <a:off x="7537450" y="4885085"/>
            <a:ext cx="3381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800" b="1" baseline="0" dirty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DA</a:t>
            </a:r>
            <a:r>
              <a:rPr lang="en-US" sz="1200" b="1" baseline="0" dirty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 </a:t>
            </a:r>
          </a:p>
        </p:txBody>
      </p:sp>
      <p:sp>
        <p:nvSpPr>
          <p:cNvPr id="66" name="Freeform 74"/>
          <p:cNvSpPr>
            <a:spLocks/>
          </p:cNvSpPr>
          <p:nvPr/>
        </p:nvSpPr>
        <p:spPr bwMode="auto">
          <a:xfrm>
            <a:off x="7213600" y="4297710"/>
            <a:ext cx="184150" cy="338138"/>
          </a:xfrm>
          <a:custGeom>
            <a:avLst/>
            <a:gdLst>
              <a:gd name="T0" fmla="*/ 316 w 316"/>
              <a:gd name="T1" fmla="*/ 0 h 569"/>
              <a:gd name="T2" fmla="*/ 53 w 316"/>
              <a:gd name="T3" fmla="*/ 164 h 569"/>
              <a:gd name="T4" fmla="*/ 9 w 316"/>
              <a:gd name="T5" fmla="*/ 460 h 569"/>
              <a:gd name="T6" fmla="*/ 103 w 316"/>
              <a:gd name="T7" fmla="*/ 569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6" h="569">
                <a:moveTo>
                  <a:pt x="316" y="0"/>
                </a:moveTo>
                <a:cubicBezTo>
                  <a:pt x="272" y="29"/>
                  <a:pt x="104" y="87"/>
                  <a:pt x="53" y="164"/>
                </a:cubicBezTo>
                <a:cubicBezTo>
                  <a:pt x="1" y="240"/>
                  <a:pt x="0" y="392"/>
                  <a:pt x="9" y="460"/>
                </a:cubicBezTo>
                <a:cubicBezTo>
                  <a:pt x="17" y="527"/>
                  <a:pt x="83" y="546"/>
                  <a:pt x="103" y="569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67" name="Oval 75"/>
          <p:cNvSpPr>
            <a:spLocks noChangeArrowheads="1"/>
          </p:cNvSpPr>
          <p:nvPr/>
        </p:nvSpPr>
        <p:spPr bwMode="auto">
          <a:xfrm>
            <a:off x="7426325" y="3996085"/>
            <a:ext cx="263525" cy="4762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68" name="Text Box 76"/>
          <p:cNvSpPr txBox="1">
            <a:spLocks noChangeArrowheads="1"/>
          </p:cNvSpPr>
          <p:nvPr/>
        </p:nvSpPr>
        <p:spPr bwMode="auto">
          <a:xfrm>
            <a:off x="7388225" y="4124673"/>
            <a:ext cx="3381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800" b="1" baseline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DA</a:t>
            </a:r>
          </a:p>
        </p:txBody>
      </p:sp>
      <p:sp>
        <p:nvSpPr>
          <p:cNvPr id="69" name="Freeform 77"/>
          <p:cNvSpPr>
            <a:spLocks/>
          </p:cNvSpPr>
          <p:nvPr/>
        </p:nvSpPr>
        <p:spPr bwMode="auto">
          <a:xfrm>
            <a:off x="7483475" y="4424710"/>
            <a:ext cx="184150" cy="338138"/>
          </a:xfrm>
          <a:custGeom>
            <a:avLst/>
            <a:gdLst>
              <a:gd name="T0" fmla="*/ 0 w 211"/>
              <a:gd name="T1" fmla="*/ 569 h 569"/>
              <a:gd name="T2" fmla="*/ 55 w 211"/>
              <a:gd name="T3" fmla="*/ 547 h 569"/>
              <a:gd name="T4" fmla="*/ 186 w 211"/>
              <a:gd name="T5" fmla="*/ 433 h 569"/>
              <a:gd name="T6" fmla="*/ 208 w 211"/>
              <a:gd name="T7" fmla="*/ 0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1" h="569">
                <a:moveTo>
                  <a:pt x="0" y="569"/>
                </a:moveTo>
                <a:cubicBezTo>
                  <a:pt x="9" y="565"/>
                  <a:pt x="24" y="569"/>
                  <a:pt x="55" y="547"/>
                </a:cubicBezTo>
                <a:cubicBezTo>
                  <a:pt x="85" y="524"/>
                  <a:pt x="160" y="524"/>
                  <a:pt x="186" y="433"/>
                </a:cubicBezTo>
                <a:cubicBezTo>
                  <a:pt x="211" y="341"/>
                  <a:pt x="203" y="90"/>
                  <a:pt x="208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endParaRPr lang="en-US" sz="1600" b="1" baseline="0">
              <a:solidFill>
                <a:prstClr val="black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70" name="Text Box 78"/>
          <p:cNvSpPr txBox="1">
            <a:spLocks noChangeArrowheads="1"/>
          </p:cNvSpPr>
          <p:nvPr/>
        </p:nvSpPr>
        <p:spPr bwMode="auto">
          <a:xfrm>
            <a:off x="6724650" y="5978873"/>
            <a:ext cx="2386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b="1" i="1" baseline="0" dirty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Drug Abuser</a:t>
            </a:r>
          </a:p>
        </p:txBody>
      </p:sp>
      <p:sp>
        <p:nvSpPr>
          <p:cNvPr id="71" name="Text Box 79"/>
          <p:cNvSpPr txBox="1">
            <a:spLocks noChangeArrowheads="1"/>
          </p:cNvSpPr>
          <p:nvPr/>
        </p:nvSpPr>
        <p:spPr bwMode="auto">
          <a:xfrm>
            <a:off x="6604000" y="3262660"/>
            <a:ext cx="2608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b="1" i="1" baseline="0">
                <a:solidFill>
                  <a:prstClr val="black"/>
                </a:solidFill>
                <a:latin typeface="Arial"/>
                <a:ea typeface="Osaka" charset="0"/>
                <a:cs typeface="Arial"/>
              </a:rPr>
              <a:t>Non-Drug Abuser</a:t>
            </a:r>
          </a:p>
        </p:txBody>
      </p:sp>
      <p:sp>
        <p:nvSpPr>
          <p:cNvPr id="72" name="Text Box 80"/>
          <p:cNvSpPr txBox="1">
            <a:spLocks noChangeArrowheads="1"/>
          </p:cNvSpPr>
          <p:nvPr/>
        </p:nvSpPr>
        <p:spPr bwMode="auto">
          <a:xfrm>
            <a:off x="838200" y="6008688"/>
            <a:ext cx="996950" cy="4000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 baseline="0">
                <a:solidFill>
                  <a:prstClr val="white"/>
                </a:solidFill>
                <a:latin typeface="Arial"/>
                <a:ea typeface="Osaka" charset="0"/>
                <a:cs typeface="Arial"/>
              </a:rPr>
              <a:t>Heroin</a:t>
            </a:r>
          </a:p>
        </p:txBody>
      </p:sp>
      <p:pic>
        <p:nvPicPr>
          <p:cNvPr id="73" name="Picture 82" descr="tina-meth-pi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362200"/>
            <a:ext cx="1722437" cy="1241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 Box 83"/>
          <p:cNvSpPr txBox="1">
            <a:spLocks noChangeArrowheads="1"/>
          </p:cNvSpPr>
          <p:nvPr/>
        </p:nvSpPr>
        <p:spPr bwMode="auto">
          <a:xfrm>
            <a:off x="1028700" y="3125788"/>
            <a:ext cx="782638" cy="4000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 baseline="0">
                <a:solidFill>
                  <a:prstClr val="white"/>
                </a:solidFill>
                <a:latin typeface="Arial"/>
                <a:ea typeface="Osaka" charset="0"/>
                <a:cs typeface="Arial"/>
              </a:rPr>
              <a:t>Meth</a:t>
            </a:r>
          </a:p>
        </p:txBody>
      </p:sp>
      <p:sp>
        <p:nvSpPr>
          <p:cNvPr id="75" name="Text Box 87"/>
          <p:cNvSpPr txBox="1">
            <a:spLocks noChangeArrowheads="1"/>
          </p:cNvSpPr>
          <p:nvPr/>
        </p:nvSpPr>
        <p:spPr bwMode="auto">
          <a:xfrm>
            <a:off x="6369050" y="6501084"/>
            <a:ext cx="2674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600" b="1" baseline="0" dirty="0" err="1">
                <a:solidFill>
                  <a:srgbClr val="FFC000"/>
                </a:solidFill>
                <a:latin typeface="Arial" pitchFamily="34" charset="0"/>
                <a:ea typeface="Osaka"/>
              </a:rPr>
              <a:t>Volkow</a:t>
            </a:r>
            <a:r>
              <a:rPr lang="en-US" altLang="en-US" sz="1600" b="1" baseline="0" dirty="0">
                <a:solidFill>
                  <a:srgbClr val="FFC000"/>
                </a:solidFill>
                <a:latin typeface="Arial" pitchFamily="34" charset="0"/>
                <a:ea typeface="Osaka"/>
              </a:rPr>
              <a:t> et al., 2002</a:t>
            </a:r>
          </a:p>
        </p:txBody>
      </p:sp>
      <p:pic>
        <p:nvPicPr>
          <p:cNvPr id="76" name="Picture 1" descr="Drug addicts-D2R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45" y="980728"/>
            <a:ext cx="4357687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11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9512" y="275304"/>
            <a:ext cx="8964488" cy="10527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</a:defRPr>
            </a:lvl9pPr>
          </a:lstStyle>
          <a:p>
            <a:pPr defTabSz="914400"/>
            <a:r>
              <a:rPr lang="en-US" altLang="en-US" sz="2800" kern="0" dirty="0">
                <a:effectLst>
                  <a:outerShdw blurRad="38100" dist="38100" dir="2700000" algn="tl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Lower dopamine receptors in obesity as well</a:t>
            </a:r>
            <a:endParaRPr lang="en-US" sz="2800" kern="0" dirty="0">
              <a:effectLst>
                <a:outerShdw blurRad="38100" dist="38100" dir="2700000" algn="tl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pPr>
              <a:defRPr/>
            </a:pPr>
            <a:fld id="{C51AE685-41AF-3143-B36C-13C7F15A8602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52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323528" y="1196752"/>
            <a:ext cx="1800225" cy="2765426"/>
            <a:chOff x="564" y="816"/>
            <a:chExt cx="1134" cy="1742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596" y="2267"/>
              <a:ext cx="102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en-US" sz="1800" b="1" dirty="0">
                  <a:solidFill>
                    <a:schemeClr val="bg1"/>
                  </a:solidFill>
                  <a:latin typeface="Arial" pitchFamily="34" charset="0"/>
                </a:rPr>
                <a:t>10 Control Subjects</a:t>
              </a:r>
            </a:p>
            <a:p>
              <a:pPr algn="ctr"/>
              <a:r>
                <a:rPr lang="en-US" altLang="en-US" sz="1800" b="1" dirty="0">
                  <a:solidFill>
                    <a:schemeClr val="bg1"/>
                  </a:solidFill>
                  <a:latin typeface="Arial" pitchFamily="34" charset="0"/>
                  <a:ea typeface="Osaka"/>
                  <a:cs typeface="Osaka"/>
                </a:rPr>
                <a:t>(BMI: 25±3 kg/m2)</a:t>
              </a:r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" y="816"/>
              <a:ext cx="1134" cy="1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373007" y="3958608"/>
            <a:ext cx="1750721" cy="2611395"/>
            <a:chOff x="576" y="2448"/>
            <a:chExt cx="1152" cy="1776"/>
          </a:xfrm>
        </p:grpSpPr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635" y="3910"/>
              <a:ext cx="1027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en-US" sz="1800" b="1" dirty="0">
                  <a:solidFill>
                    <a:schemeClr val="bg1"/>
                  </a:solidFill>
                  <a:latin typeface="Arial" pitchFamily="34" charset="0"/>
                </a:rPr>
                <a:t>10 Obese Subjects</a:t>
              </a:r>
            </a:p>
            <a:p>
              <a:pPr algn="ctr"/>
              <a:r>
                <a:rPr lang="en-US" altLang="en-US" sz="1800" b="1" dirty="0">
                  <a:solidFill>
                    <a:schemeClr val="bg1"/>
                  </a:solidFill>
                  <a:latin typeface="Arial" pitchFamily="34" charset="0"/>
                  <a:ea typeface="Osaka"/>
                  <a:cs typeface="Osaka"/>
                </a:rPr>
                <a:t>(BMI: 51±5 kg/m2)</a:t>
              </a:r>
            </a:p>
          </p:txBody>
        </p:sp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448"/>
              <a:ext cx="1152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72766" y="1033463"/>
            <a:ext cx="99937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1600" b="1">
                <a:solidFill>
                  <a:schemeClr val="bg1"/>
                </a:solidFill>
                <a:latin typeface="Arial Narrow" pitchFamily="34" charset="0"/>
              </a:rPr>
              <a:t>[11C]raclopride</a:t>
            </a:r>
            <a:endParaRPr lang="en-US" altLang="en-US" sz="16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1008" y="6548910"/>
            <a:ext cx="2194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baseline="0" dirty="0">
                <a:solidFill>
                  <a:srgbClr val="FFC000"/>
                </a:solidFill>
                <a:latin typeface="Arial" pitchFamily="34" charset="0"/>
              </a:rPr>
              <a:t>Wang et al, Lancet 2001</a:t>
            </a:r>
            <a:endParaRPr lang="en-US" altLang="en-US" sz="1400" baseline="0" dirty="0">
              <a:solidFill>
                <a:srgbClr val="FFC000"/>
              </a:solidFill>
              <a:latin typeface="Arial" pitchFamily="34" charset="0"/>
            </a:endParaRPr>
          </a:p>
        </p:txBody>
      </p: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2201807" y="1183481"/>
            <a:ext cx="4800600" cy="2957513"/>
            <a:chOff x="2736" y="1506"/>
            <a:chExt cx="3024" cy="1863"/>
          </a:xfrm>
        </p:grpSpPr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2736" y="1506"/>
              <a:ext cx="3023" cy="1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 sz="20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3" y="1536"/>
              <a:ext cx="2338" cy="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H="1" flipV="1">
              <a:off x="5292" y="1595"/>
              <a:ext cx="167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4470" y="1694"/>
              <a:ext cx="319" cy="1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 sz="20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4470" y="1650"/>
              <a:ext cx="1290" cy="136"/>
            </a:xfrm>
            <a:prstGeom prst="rect">
              <a:avLst/>
            </a:prstGeom>
            <a:solidFill>
              <a:srgbClr val="FA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buClr>
                  <a:srgbClr val="87CCB4"/>
                </a:buClr>
                <a:buSzPct val="150000"/>
                <a:buFont typeface="Times" pitchFamily="18" charset="0"/>
                <a:buNone/>
              </a:pPr>
              <a:r>
                <a:rPr lang="en-US" altLang="en-US" sz="1200">
                  <a:solidFill>
                    <a:schemeClr val="bg1"/>
                  </a:solidFill>
                  <a:latin typeface="Arial Narrow" pitchFamily="34" charset="0"/>
                </a:rPr>
                <a:t>Obese subjects (n = 10)</a:t>
              </a:r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4470" y="1798"/>
              <a:ext cx="822" cy="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 sz="20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4464" y="1794"/>
              <a:ext cx="1255" cy="136"/>
            </a:xfrm>
            <a:prstGeom prst="rect">
              <a:avLst/>
            </a:prstGeom>
            <a:solidFill>
              <a:srgbClr val="FA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buClr>
                  <a:srgbClr val="87CCB4"/>
                </a:buClr>
                <a:buSzPct val="150000"/>
                <a:buFont typeface="Times" pitchFamily="18" charset="0"/>
                <a:buNone/>
              </a:pPr>
              <a:r>
                <a:rPr lang="en-US" altLang="en-US" sz="1200">
                  <a:solidFill>
                    <a:schemeClr val="bg1"/>
                  </a:solidFill>
                  <a:latin typeface="Arial Narrow" pitchFamily="34" charset="0"/>
                </a:rPr>
                <a:t>Control subjects (n = 10)</a:t>
              </a:r>
            </a:p>
          </p:txBody>
        </p:sp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3025" y="2186"/>
              <a:ext cx="12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 sz="20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2769" y="2216"/>
              <a:ext cx="321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>
                  <a:solidFill>
                    <a:schemeClr val="bg1"/>
                  </a:solidFill>
                  <a:latin typeface="Arial Narrow" pitchFamily="34" charset="0"/>
                </a:rPr>
                <a:t>BMI</a:t>
              </a:r>
            </a:p>
          </p:txBody>
        </p:sp>
        <p:sp>
          <p:nvSpPr>
            <p:cNvPr id="24" name="Rectangle 21"/>
            <p:cNvSpPr>
              <a:spLocks noChangeArrowheads="1"/>
            </p:cNvSpPr>
            <p:nvPr/>
          </p:nvSpPr>
          <p:spPr bwMode="auto">
            <a:xfrm>
              <a:off x="3347" y="3162"/>
              <a:ext cx="1994" cy="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en-US" sz="1400" b="1">
                  <a:solidFill>
                    <a:schemeClr val="bg1"/>
                  </a:solidFill>
                  <a:latin typeface="Arial Narrow" pitchFamily="34" charset="0"/>
                </a:rPr>
                <a:t>Dopamine Receptor Concentration</a:t>
              </a:r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3573" y="1714"/>
              <a:ext cx="674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dirty="0">
                  <a:solidFill>
                    <a:schemeClr val="bg1"/>
                  </a:solidFill>
                  <a:latin typeface="Arial Narrow" pitchFamily="34" charset="0"/>
                </a:rPr>
                <a:t>P &lt; 0.002</a:t>
              </a:r>
            </a:p>
          </p:txBody>
        </p:sp>
        <p:sp>
          <p:nvSpPr>
            <p:cNvPr id="26" name="Text Box 23"/>
            <p:cNvSpPr txBox="1">
              <a:spLocks noChangeArrowheads="1"/>
            </p:cNvSpPr>
            <p:nvPr/>
          </p:nvSpPr>
          <p:spPr bwMode="auto">
            <a:xfrm>
              <a:off x="3552" y="2514"/>
              <a:ext cx="699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Arial Narrow" pitchFamily="34" charset="0"/>
                </a:rPr>
                <a:t>P &lt; 0.3</a:t>
              </a:r>
            </a:p>
          </p:txBody>
        </p:sp>
      </p:grpSp>
      <p:pic>
        <p:nvPicPr>
          <p:cNvPr id="28" name="Picture 25" descr="OverweightMan_M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95" y="3804370"/>
            <a:ext cx="2381250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6"/>
          <p:cNvGrpSpPr>
            <a:grpSpLocks/>
          </p:cNvGrpSpPr>
          <p:nvPr/>
        </p:nvGrpSpPr>
        <p:grpSpPr bwMode="auto">
          <a:xfrm>
            <a:off x="2230221" y="1758912"/>
            <a:ext cx="655638" cy="1976437"/>
            <a:chOff x="3216" y="1180"/>
            <a:chExt cx="413" cy="1245"/>
          </a:xfrm>
        </p:grpSpPr>
        <p:pic>
          <p:nvPicPr>
            <p:cNvPr id="30" name="Picture 2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248"/>
              <a:ext cx="91" cy="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31" name="Text Box 28"/>
            <p:cNvSpPr txBox="1">
              <a:spLocks noChangeArrowheads="1"/>
            </p:cNvSpPr>
            <p:nvPr/>
          </p:nvSpPr>
          <p:spPr bwMode="auto">
            <a:xfrm>
              <a:off x="3456" y="1180"/>
              <a:ext cx="14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en-US" altLang="en-US" sz="1200" b="1">
                  <a:solidFill>
                    <a:schemeClr val="bg1"/>
                  </a:solidFill>
                  <a:latin typeface="Arial Narrow" pitchFamily="34" charset="0"/>
                </a:rPr>
                <a:t>2</a:t>
              </a:r>
              <a:endParaRPr lang="en-US" altLang="en-US" sz="160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32" name="Text Box 29"/>
            <p:cNvSpPr txBox="1">
              <a:spLocks noChangeArrowheads="1"/>
            </p:cNvSpPr>
            <p:nvPr/>
          </p:nvSpPr>
          <p:spPr bwMode="auto">
            <a:xfrm>
              <a:off x="3483" y="2180"/>
              <a:ext cx="14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en-US" altLang="en-US" sz="1200" b="1">
                  <a:solidFill>
                    <a:schemeClr val="bg1"/>
                  </a:solidFill>
                  <a:latin typeface="Arial Narrow" pitchFamily="34" charset="0"/>
                </a:rPr>
                <a:t>0</a:t>
              </a:r>
              <a:endParaRPr lang="en-US" altLang="en-US" sz="160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33" name="Text Box 30"/>
            <p:cNvSpPr txBox="1">
              <a:spLocks noChangeArrowheads="1"/>
            </p:cNvSpPr>
            <p:nvPr/>
          </p:nvSpPr>
          <p:spPr bwMode="auto">
            <a:xfrm>
              <a:off x="3216" y="2302"/>
              <a:ext cx="247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en-US" altLang="en-US" sz="1000" b="1">
                  <a:solidFill>
                    <a:schemeClr val="bg1"/>
                  </a:solidFill>
                  <a:latin typeface="Arial Narrow" pitchFamily="34" charset="0"/>
                </a:rPr>
                <a:t>ml/gm</a:t>
              </a:r>
              <a:endParaRPr lang="en-US" altLang="en-US" sz="160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 flipH="1">
              <a:off x="3408" y="1248"/>
              <a:ext cx="96" cy="19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 flipH="1" flipV="1">
              <a:off x="3408" y="2256"/>
              <a:ext cx="9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10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Picture 2" descr="National Geographic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456" y="427568"/>
            <a:ext cx="4631267" cy="599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2701" y="6510108"/>
            <a:ext cx="7024231" cy="47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x-none" sz="1244" dirty="0" err="1">
                <a:solidFill>
                  <a:srgbClr val="FFC000"/>
                </a:solidFill>
                <a:latin typeface="Arial" charset="0"/>
              </a:rPr>
              <a:t>Stice</a:t>
            </a:r>
            <a:r>
              <a:rPr lang="en-US" altLang="x-none" sz="1244" dirty="0">
                <a:solidFill>
                  <a:srgbClr val="FFC000"/>
                </a:solidFill>
                <a:latin typeface="Arial" charset="0"/>
              </a:rPr>
              <a:t> et al. Am J </a:t>
            </a:r>
            <a:r>
              <a:rPr lang="en-US" altLang="x-none" sz="1244" dirty="0" err="1">
                <a:solidFill>
                  <a:srgbClr val="FFC000"/>
                </a:solidFill>
                <a:latin typeface="Arial" charset="0"/>
              </a:rPr>
              <a:t>Clin</a:t>
            </a:r>
            <a:r>
              <a:rPr lang="en-US" altLang="x-none" sz="1244" dirty="0">
                <a:solidFill>
                  <a:srgbClr val="FFC000"/>
                </a:solidFill>
                <a:latin typeface="Arial" charset="0"/>
              </a:rPr>
              <a:t> </a:t>
            </a:r>
            <a:r>
              <a:rPr lang="en-US" altLang="x-none" sz="1244" dirty="0" err="1">
                <a:solidFill>
                  <a:srgbClr val="FFC000"/>
                </a:solidFill>
                <a:latin typeface="Arial" charset="0"/>
              </a:rPr>
              <a:t>Nutr</a:t>
            </a:r>
            <a:r>
              <a:rPr lang="en-US" altLang="x-none" sz="1244" dirty="0">
                <a:solidFill>
                  <a:srgbClr val="FFC000"/>
                </a:solidFill>
                <a:latin typeface="Arial" charset="0"/>
              </a:rPr>
              <a:t> 98:1377, </a:t>
            </a:r>
            <a:r>
              <a:rPr lang="en-US" altLang="x-none" sz="1244" dirty="0" smtClean="0">
                <a:solidFill>
                  <a:srgbClr val="FFC000"/>
                </a:solidFill>
                <a:latin typeface="Arial" charset="0"/>
              </a:rPr>
              <a:t>2013, </a:t>
            </a:r>
            <a:r>
              <a:rPr lang="en-US" sz="1244" dirty="0" err="1">
                <a:solidFill>
                  <a:srgbClr val="FFC000"/>
                </a:solidFill>
                <a:latin typeface="Arial"/>
                <a:cs typeface="Arial"/>
              </a:rPr>
              <a:t>Wolnerhanssen</a:t>
            </a:r>
            <a:r>
              <a:rPr lang="en-US" sz="1244" dirty="0">
                <a:solidFill>
                  <a:srgbClr val="FFC000"/>
                </a:solidFill>
                <a:latin typeface="Arial"/>
                <a:cs typeface="Arial"/>
              </a:rPr>
              <a:t> et al, </a:t>
            </a:r>
            <a:r>
              <a:rPr lang="en-US" sz="1244" dirty="0" err="1">
                <a:solidFill>
                  <a:srgbClr val="FFC000"/>
                </a:solidFill>
                <a:latin typeface="Arial"/>
                <a:cs typeface="Arial"/>
              </a:rPr>
              <a:t>PLoS</a:t>
            </a:r>
            <a:r>
              <a:rPr lang="en-US" sz="1244" dirty="0">
                <a:solidFill>
                  <a:srgbClr val="FFC000"/>
                </a:solidFill>
                <a:latin typeface="Arial"/>
                <a:cs typeface="Arial"/>
              </a:rPr>
              <a:t> One 10(6):e0130280, 2014</a:t>
            </a:r>
          </a:p>
          <a:p>
            <a:r>
              <a:rPr lang="en-US" altLang="x-none" sz="1244" dirty="0" smtClean="0">
                <a:solidFill>
                  <a:srgbClr val="FFC000"/>
                </a:solidFill>
                <a:latin typeface="Arial" charset="0"/>
              </a:rPr>
              <a:t>  </a:t>
            </a:r>
            <a:endParaRPr lang="en-US" altLang="x-none" sz="1244" dirty="0">
              <a:solidFill>
                <a:srgbClr val="FFC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59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7" name="Title 1"/>
          <p:cNvSpPr>
            <a:spLocks noGrp="1"/>
          </p:cNvSpPr>
          <p:nvPr>
            <p:ph type="title"/>
          </p:nvPr>
        </p:nvSpPr>
        <p:spPr>
          <a:xfrm>
            <a:off x="580740" y="419100"/>
            <a:ext cx="81788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/>
                <a:cs typeface="Arial"/>
              </a:rPr>
              <a:t>The dopamine-cortisol-serotonin interaction</a:t>
            </a:r>
          </a:p>
        </p:txBody>
      </p:sp>
      <p:pic>
        <p:nvPicPr>
          <p:cNvPr id="679938" name="Picture 3" descr="Figure 10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5" b="15652"/>
          <a:stretch/>
        </p:blipFill>
        <p:spPr bwMode="auto">
          <a:xfrm>
            <a:off x="1050092" y="2047128"/>
            <a:ext cx="7029637" cy="425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" y="6587214"/>
            <a:ext cx="2217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6600"/>
                </a:solidFill>
                <a:latin typeface="Arial"/>
                <a:cs typeface="Arial"/>
              </a:rPr>
              <a:t>Lustig, Avery Press,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7674" y="5029193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PFC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05181" y="5010599"/>
            <a:ext cx="0" cy="41563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93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8698" y="381502"/>
            <a:ext cx="7834196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Tolerance and Withdrawal—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DSM-IV criteria for addiction (1993)</a:t>
            </a:r>
          </a:p>
        </p:txBody>
      </p:sp>
      <p:sp>
        <p:nvSpPr>
          <p:cNvPr id="240642" name="TextBox 2"/>
          <p:cNvSpPr txBox="1">
            <a:spLocks noChangeArrowheads="1"/>
          </p:cNvSpPr>
          <p:nvPr/>
        </p:nvSpPr>
        <p:spPr bwMode="auto">
          <a:xfrm>
            <a:off x="1" y="1936887"/>
            <a:ext cx="4719562" cy="137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" charset="0"/>
              </a:rPr>
              <a:t>   2 criteria within a 12-month period: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ts val="400"/>
              </a:spcAft>
              <a:buFontTx/>
              <a:buAutoNum type="arabicPeriod"/>
            </a:pPr>
            <a:r>
              <a:rPr lang="en-US" sz="2000" dirty="0">
                <a:solidFill>
                  <a:srgbClr val="FFFF00"/>
                </a:solidFill>
                <a:latin typeface="Arial" charset="0"/>
              </a:rPr>
              <a:t>Tolerance (CNS effects)</a:t>
            </a:r>
          </a:p>
          <a:p>
            <a:pPr defTabSz="914400" fontAlgn="base">
              <a:spcBef>
                <a:spcPct val="0"/>
              </a:spcBef>
              <a:spcAft>
                <a:spcPts val="400"/>
              </a:spcAft>
              <a:buFontTx/>
              <a:buAutoNum type="arabicPeriod"/>
            </a:pPr>
            <a:r>
              <a:rPr lang="en-US" sz="2000" dirty="0">
                <a:solidFill>
                  <a:srgbClr val="00CC99"/>
                </a:solidFill>
                <a:latin typeface="Arial" charset="0"/>
              </a:rPr>
              <a:t>Withdrawal (systemic effects)</a:t>
            </a:r>
          </a:p>
        </p:txBody>
      </p:sp>
      <p:sp>
        <p:nvSpPr>
          <p:cNvPr id="240643" name="TextBox 3"/>
          <p:cNvSpPr txBox="1">
            <a:spLocks noChangeArrowheads="1"/>
          </p:cNvSpPr>
          <p:nvPr/>
        </p:nvSpPr>
        <p:spPr bwMode="auto">
          <a:xfrm>
            <a:off x="5301613" y="2683012"/>
            <a:ext cx="269945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00"/>
                </a:solidFill>
                <a:latin typeface="Arial Black" charset="0"/>
              </a:rPr>
              <a:t>Physiologic</a:t>
            </a:r>
          </a:p>
        </p:txBody>
      </p:sp>
    </p:spTree>
    <p:extLst>
      <p:ext uri="{BB962C8B-B14F-4D97-AF65-F5344CB8AC3E}">
        <p14:creationId xmlns:p14="http://schemas.microsoft.com/office/powerpoint/2010/main" val="17989979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8698" y="381502"/>
            <a:ext cx="7834196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Tolerance and Withdrawal—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DSM-IV criteria for addiction (1993)</a:t>
            </a:r>
          </a:p>
        </p:txBody>
      </p:sp>
      <p:sp>
        <p:nvSpPr>
          <p:cNvPr id="240642" name="TextBox 2"/>
          <p:cNvSpPr txBox="1">
            <a:spLocks noChangeArrowheads="1"/>
          </p:cNvSpPr>
          <p:nvPr/>
        </p:nvSpPr>
        <p:spPr bwMode="auto">
          <a:xfrm>
            <a:off x="1" y="1936887"/>
            <a:ext cx="4719562" cy="137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" charset="0"/>
              </a:rPr>
              <a:t>   2 criteria within a 12-month period: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ts val="400"/>
              </a:spcAft>
              <a:buFontTx/>
              <a:buAutoNum type="arabicPeriod"/>
            </a:pPr>
            <a:r>
              <a:rPr lang="en-US" sz="2000" dirty="0">
                <a:solidFill>
                  <a:srgbClr val="FFFF00"/>
                </a:solidFill>
                <a:latin typeface="Arial" charset="0"/>
              </a:rPr>
              <a:t>Tolerance (CNS effects)</a:t>
            </a:r>
          </a:p>
          <a:p>
            <a:pPr defTabSz="914400" fontAlgn="base">
              <a:spcBef>
                <a:spcPct val="0"/>
              </a:spcBef>
              <a:spcAft>
                <a:spcPts val="400"/>
              </a:spcAft>
              <a:buFontTx/>
              <a:buAutoNum type="arabicPeriod"/>
            </a:pPr>
            <a:r>
              <a:rPr lang="en-US" sz="2000" dirty="0">
                <a:solidFill>
                  <a:srgbClr val="00CC99"/>
                </a:solidFill>
                <a:latin typeface="Arial" charset="0"/>
              </a:rPr>
              <a:t>Withdrawal (systemic effects)</a:t>
            </a:r>
          </a:p>
        </p:txBody>
      </p:sp>
      <p:sp>
        <p:nvSpPr>
          <p:cNvPr id="240643" name="TextBox 3"/>
          <p:cNvSpPr txBox="1">
            <a:spLocks noChangeArrowheads="1"/>
          </p:cNvSpPr>
          <p:nvPr/>
        </p:nvSpPr>
        <p:spPr bwMode="auto">
          <a:xfrm>
            <a:off x="5301613" y="2683012"/>
            <a:ext cx="269945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00"/>
                </a:solidFill>
                <a:latin typeface="Arial Black" charset="0"/>
              </a:rPr>
              <a:t>Physiologic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578" y="3720514"/>
            <a:ext cx="918443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Withdrawal is due to systemic effects of substances on physiology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	</a:t>
            </a:r>
            <a:r>
              <a:rPr lang="en-US" sz="1900" dirty="0">
                <a:solidFill>
                  <a:srgbClr val="FFFF00"/>
                </a:solidFill>
              </a:rPr>
              <a:t>• caffeine- </a:t>
            </a:r>
            <a:r>
              <a:rPr lang="en-US" sz="1900" dirty="0" err="1">
                <a:solidFill>
                  <a:srgbClr val="FFFF00"/>
                </a:solidFill>
              </a:rPr>
              <a:t>rCBF</a:t>
            </a:r>
            <a:r>
              <a:rPr lang="en-US" sz="1900" dirty="0">
                <a:solidFill>
                  <a:srgbClr val="FFFF00"/>
                </a:solidFill>
              </a:rPr>
              <a:t> increase, EEG theta rhythm</a:t>
            </a:r>
          </a:p>
          <a:p>
            <a:r>
              <a:rPr lang="en-US" sz="1900" dirty="0">
                <a:solidFill>
                  <a:srgbClr val="FFFF00"/>
                </a:solidFill>
              </a:rPr>
              <a:t>	• alcohol- seizures, DT’s (upregulation of glutamate receptors)</a:t>
            </a:r>
          </a:p>
          <a:p>
            <a:r>
              <a:rPr lang="en-US" sz="1900" dirty="0">
                <a:solidFill>
                  <a:srgbClr val="FFFF00"/>
                </a:solidFill>
              </a:rPr>
              <a:t>	• nicotine- upregulation of glutamate receptors, </a:t>
            </a:r>
            <a:r>
              <a:rPr lang="en-US" sz="1900" dirty="0" err="1">
                <a:solidFill>
                  <a:srgbClr val="FFFF00"/>
                </a:solidFill>
              </a:rPr>
              <a:t>downreg</a:t>
            </a:r>
            <a:r>
              <a:rPr lang="en-US" sz="1900" dirty="0">
                <a:solidFill>
                  <a:srgbClr val="FFFF00"/>
                </a:solidFill>
              </a:rPr>
              <a:t> of GABA receptors</a:t>
            </a:r>
          </a:p>
          <a:p>
            <a:r>
              <a:rPr lang="en-US" sz="1900" dirty="0">
                <a:solidFill>
                  <a:srgbClr val="FFFF00"/>
                </a:solidFill>
              </a:rPr>
              <a:t>	• cocaine- hyperthermia, </a:t>
            </a:r>
            <a:r>
              <a:rPr lang="en-US" sz="1900" dirty="0" err="1">
                <a:solidFill>
                  <a:srgbClr val="FFFF00"/>
                </a:solidFill>
              </a:rPr>
              <a:t>hypoactivity</a:t>
            </a:r>
            <a:r>
              <a:rPr lang="en-US" sz="1900" dirty="0">
                <a:solidFill>
                  <a:srgbClr val="FFFF00"/>
                </a:solidFill>
              </a:rPr>
              <a:t>, psychomotor retardation</a:t>
            </a:r>
          </a:p>
          <a:p>
            <a:r>
              <a:rPr lang="en-US" sz="1900" dirty="0">
                <a:solidFill>
                  <a:srgbClr val="FFFF00"/>
                </a:solidFill>
              </a:rPr>
              <a:t>	• heroin- lacrimation, abdominal and leg cramping, </a:t>
            </a:r>
          </a:p>
          <a:p>
            <a:r>
              <a:rPr lang="en-US" sz="1900" dirty="0">
                <a:solidFill>
                  <a:srgbClr val="FFFF00"/>
                </a:solidFill>
              </a:rPr>
              <a:t>                   piloerection, nausea, vomiting, diarrhea, mydriasis, myalgia, </a:t>
            </a:r>
            <a:r>
              <a:rPr lang="en-US" sz="1900" dirty="0" err="1">
                <a:solidFill>
                  <a:srgbClr val="FFFF00"/>
                </a:solidFill>
              </a:rPr>
              <a:t>arthalgia</a:t>
            </a:r>
            <a:endParaRPr lang="en-US" sz="1900" dirty="0">
              <a:solidFill>
                <a:srgbClr val="FFFF00"/>
              </a:solidFill>
            </a:endParaRPr>
          </a:p>
          <a:p>
            <a:endParaRPr lang="en-US" sz="19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686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9495" y="362404"/>
            <a:ext cx="7720383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Tolerance and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Dependence—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DSM-V criteria for addiction (2013)</a:t>
            </a:r>
          </a:p>
        </p:txBody>
      </p:sp>
      <p:sp>
        <p:nvSpPr>
          <p:cNvPr id="240642" name="TextBox 2"/>
          <p:cNvSpPr txBox="1">
            <a:spLocks noChangeArrowheads="1"/>
          </p:cNvSpPr>
          <p:nvPr/>
        </p:nvSpPr>
        <p:spPr bwMode="auto">
          <a:xfrm>
            <a:off x="1" y="1936887"/>
            <a:ext cx="9187130" cy="460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Arial" charset="0"/>
              </a:rPr>
              <a:t>   2 of the 11 following criteria within a 12-month period: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ts val="400"/>
              </a:spcAft>
              <a:buFontTx/>
              <a:buAutoNum type="arabicPeriod"/>
            </a:pPr>
            <a:r>
              <a:rPr lang="en-US" sz="2000" smtClean="0">
                <a:solidFill>
                  <a:srgbClr val="FFFF00"/>
                </a:solidFill>
                <a:latin typeface="Arial" charset="0"/>
              </a:rPr>
              <a:t>Tolerance</a:t>
            </a:r>
          </a:p>
          <a:p>
            <a:pPr defTabSz="914400" fontAlgn="base">
              <a:spcBef>
                <a:spcPct val="0"/>
              </a:spcBef>
              <a:spcAft>
                <a:spcPts val="400"/>
              </a:spcAft>
              <a:buFontTx/>
              <a:buAutoNum type="arabicPeriod"/>
            </a:pPr>
            <a:r>
              <a:rPr lang="en-US" sz="2000" smtClean="0">
                <a:solidFill>
                  <a:srgbClr val="00CC99"/>
                </a:solidFill>
                <a:latin typeface="Arial" charset="0"/>
              </a:rPr>
              <a:t>Withdrawal</a:t>
            </a:r>
          </a:p>
          <a:p>
            <a:pPr defTabSz="914400" fontAlgn="base">
              <a:spcBef>
                <a:spcPct val="0"/>
              </a:spcBef>
              <a:spcAft>
                <a:spcPts val="400"/>
              </a:spcAft>
              <a:buFontTx/>
              <a:buAutoNum type="arabicPeriod"/>
            </a:pPr>
            <a:r>
              <a:rPr lang="en-US" sz="2000" smtClean="0">
                <a:solidFill>
                  <a:srgbClr val="FF8809"/>
                </a:solidFill>
                <a:latin typeface="Arial" charset="0"/>
              </a:rPr>
              <a:t>Craving or a strong desire to use</a:t>
            </a:r>
          </a:p>
          <a:p>
            <a:pPr defTabSz="914400" fontAlgn="base">
              <a:spcBef>
                <a:spcPct val="0"/>
              </a:spcBef>
              <a:spcAft>
                <a:spcPts val="400"/>
              </a:spcAft>
              <a:buFontTx/>
              <a:buAutoNum type="arabicPeriod"/>
            </a:pPr>
            <a:r>
              <a:rPr lang="en-US" sz="2000" smtClean="0">
                <a:solidFill>
                  <a:srgbClr val="FF8735"/>
                </a:solidFill>
                <a:latin typeface="Arial" charset="0"/>
              </a:rPr>
              <a:t>Use resulting in a failure to fulfill major role obligations (work, school, home); </a:t>
            </a:r>
          </a:p>
          <a:p>
            <a:pPr defTabSz="914400" fontAlgn="base">
              <a:spcBef>
                <a:spcPct val="0"/>
              </a:spcBef>
              <a:spcAft>
                <a:spcPts val="400"/>
              </a:spcAft>
              <a:buFontTx/>
              <a:buAutoNum type="arabicPeriod"/>
            </a:pPr>
            <a:r>
              <a:rPr lang="en-US" sz="2000" smtClean="0">
                <a:solidFill>
                  <a:srgbClr val="FF8735"/>
                </a:solidFill>
                <a:latin typeface="Arial" charset="0"/>
              </a:rPr>
              <a:t>Recurrent use in physically hazardous situations (e.g. driving); </a:t>
            </a:r>
          </a:p>
          <a:p>
            <a:pPr defTabSz="914400" fontAlgn="base">
              <a:spcBef>
                <a:spcPct val="0"/>
              </a:spcBef>
              <a:spcAft>
                <a:spcPts val="400"/>
              </a:spcAft>
              <a:buFontTx/>
              <a:buAutoNum type="arabicPeriod"/>
            </a:pPr>
            <a:r>
              <a:rPr lang="en-US" sz="2000" smtClean="0">
                <a:solidFill>
                  <a:srgbClr val="FF8735"/>
                </a:solidFill>
                <a:latin typeface="Arial" charset="0"/>
              </a:rPr>
              <a:t>Use despite social or interpersonal problems caused or exacerbated by use; </a:t>
            </a:r>
          </a:p>
          <a:p>
            <a:pPr defTabSz="914400" fontAlgn="base">
              <a:spcBef>
                <a:spcPct val="0"/>
              </a:spcBef>
              <a:spcAft>
                <a:spcPts val="400"/>
              </a:spcAft>
              <a:buFontTx/>
              <a:buAutoNum type="arabicPeriod"/>
            </a:pPr>
            <a:r>
              <a:rPr lang="en-US" sz="2000" smtClean="0">
                <a:solidFill>
                  <a:srgbClr val="FF8735"/>
                </a:solidFill>
                <a:latin typeface="Arial" charset="0"/>
              </a:rPr>
              <a:t>Taking the substance in larger amounts or over a longer period than intended; </a:t>
            </a:r>
          </a:p>
          <a:p>
            <a:pPr defTabSz="914400" fontAlgn="base">
              <a:spcBef>
                <a:spcPct val="0"/>
              </a:spcBef>
              <a:spcAft>
                <a:spcPts val="400"/>
              </a:spcAft>
              <a:buFontTx/>
              <a:buAutoNum type="arabicPeriod"/>
            </a:pPr>
            <a:r>
              <a:rPr lang="en-US" sz="2000" smtClean="0">
                <a:solidFill>
                  <a:srgbClr val="FF8735"/>
                </a:solidFill>
                <a:latin typeface="Arial" charset="0"/>
              </a:rPr>
              <a:t>Attempt to quit or cut down; </a:t>
            </a:r>
          </a:p>
          <a:p>
            <a:pPr defTabSz="914400" fontAlgn="base">
              <a:spcBef>
                <a:spcPct val="0"/>
              </a:spcBef>
              <a:spcAft>
                <a:spcPts val="400"/>
              </a:spcAft>
              <a:buFontTx/>
              <a:buAutoNum type="arabicPeriod"/>
            </a:pPr>
            <a:r>
              <a:rPr lang="en-US" sz="2000" smtClean="0">
                <a:solidFill>
                  <a:srgbClr val="FF8735"/>
                </a:solidFill>
                <a:latin typeface="Arial" charset="0"/>
              </a:rPr>
              <a:t>Time spent seeking or recovering from use; </a:t>
            </a:r>
          </a:p>
          <a:p>
            <a:pPr defTabSz="914400" fontAlgn="base">
              <a:spcBef>
                <a:spcPct val="0"/>
              </a:spcBef>
              <a:spcAft>
                <a:spcPts val="400"/>
              </a:spcAft>
              <a:buFontTx/>
              <a:buAutoNum type="arabicPeriod"/>
            </a:pPr>
            <a:r>
              <a:rPr lang="en-US" sz="2000" smtClean="0">
                <a:solidFill>
                  <a:srgbClr val="FF8735"/>
                </a:solidFill>
                <a:latin typeface="Arial" charset="0"/>
              </a:rPr>
              <a:t>Interference with life activities; </a:t>
            </a:r>
          </a:p>
          <a:p>
            <a:pPr defTabSz="914400" fontAlgn="base">
              <a:spcBef>
                <a:spcPct val="0"/>
              </a:spcBef>
              <a:spcAft>
                <a:spcPts val="400"/>
              </a:spcAft>
              <a:buFontTx/>
              <a:buAutoNum type="arabicPeriod"/>
            </a:pPr>
            <a:r>
              <a:rPr lang="en-US" sz="2000" smtClean="0">
                <a:solidFill>
                  <a:srgbClr val="FF8735"/>
                </a:solidFill>
                <a:latin typeface="Arial" charset="0"/>
              </a:rPr>
              <a:t>Use despite negative consequences.</a:t>
            </a:r>
          </a:p>
        </p:txBody>
      </p:sp>
      <p:sp>
        <p:nvSpPr>
          <p:cNvPr id="240643" name="TextBox 3"/>
          <p:cNvSpPr txBox="1">
            <a:spLocks noChangeArrowheads="1"/>
          </p:cNvSpPr>
          <p:nvPr/>
        </p:nvSpPr>
        <p:spPr bwMode="auto">
          <a:xfrm>
            <a:off x="5301613" y="2683012"/>
            <a:ext cx="269945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00"/>
                </a:solidFill>
                <a:latin typeface="Arial Black" charset="0"/>
              </a:rPr>
              <a:t>Physiologic</a:t>
            </a:r>
          </a:p>
        </p:txBody>
      </p:sp>
      <p:sp>
        <p:nvSpPr>
          <p:cNvPr id="240644" name="TextBox 4"/>
          <p:cNvSpPr txBox="1">
            <a:spLocks noChangeArrowheads="1"/>
          </p:cNvSpPr>
          <p:nvPr/>
        </p:nvSpPr>
        <p:spPr bwMode="auto">
          <a:xfrm>
            <a:off x="5274733" y="5407025"/>
            <a:ext cx="287866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6600"/>
                </a:solidFill>
                <a:latin typeface="Arial Black" charset="0"/>
              </a:rPr>
              <a:t>Psychologic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6600"/>
                </a:solidFill>
                <a:latin typeface="Arial Black" charset="0"/>
              </a:rPr>
              <a:t>(Dependence)</a:t>
            </a:r>
          </a:p>
        </p:txBody>
      </p:sp>
    </p:spTree>
    <p:extLst>
      <p:ext uri="{BB962C8B-B14F-4D97-AF65-F5344CB8AC3E}">
        <p14:creationId xmlns:p14="http://schemas.microsoft.com/office/powerpoint/2010/main" val="41349824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TextBox 1"/>
          <p:cNvSpPr txBox="1">
            <a:spLocks noChangeArrowheads="1"/>
          </p:cNvSpPr>
          <p:nvPr/>
        </p:nvSpPr>
        <p:spPr bwMode="auto">
          <a:xfrm>
            <a:off x="2806779" y="2687639"/>
            <a:ext cx="4581427" cy="310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• Causative in animals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• Correlative in humans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	— </a:t>
            </a:r>
            <a:r>
              <a:rPr lang="en-US" sz="28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na</a:t>
            </a:r>
            <a:r>
              <a:rPr lang="nl-NL" sz="28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ï</a:t>
            </a:r>
            <a:r>
              <a:rPr lang="en-US" sz="28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ve</a:t>
            </a:r>
            <a:r>
              <a:rPr lang="en-US" sz="28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populations?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	— control group?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	— caffeine overlay?</a:t>
            </a:r>
          </a:p>
        </p:txBody>
      </p:sp>
      <p:sp>
        <p:nvSpPr>
          <p:cNvPr id="245763" name="TextBox 2"/>
          <p:cNvSpPr txBox="1">
            <a:spLocks noChangeArrowheads="1"/>
          </p:cNvSpPr>
          <p:nvPr/>
        </p:nvSpPr>
        <p:spPr bwMode="auto">
          <a:xfrm>
            <a:off x="2537178" y="1243013"/>
            <a:ext cx="454042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FF00"/>
                </a:solidFill>
                <a:latin typeface="Arial" charset="0"/>
                <a:cs typeface="Arial" charset="0"/>
              </a:rPr>
              <a:t>So is sugar addictive?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TextBox 1"/>
          <p:cNvSpPr txBox="1">
            <a:spLocks noChangeArrowheads="1"/>
          </p:cNvSpPr>
          <p:nvPr/>
        </p:nvSpPr>
        <p:spPr bwMode="auto">
          <a:xfrm>
            <a:off x="2770080" y="2687775"/>
            <a:ext cx="390268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FF"/>
                </a:solidFill>
                <a:latin typeface="Arial" charset="0"/>
                <a:cs typeface="Arial" charset="0"/>
              </a:rPr>
              <a:t>• Causative in animals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FF"/>
                </a:solidFill>
                <a:latin typeface="Arial" charset="0"/>
                <a:cs typeface="Arial" charset="0"/>
              </a:rPr>
              <a:t>• Correlative in humans</a:t>
            </a:r>
          </a:p>
        </p:txBody>
      </p:sp>
      <p:sp>
        <p:nvSpPr>
          <p:cNvPr id="246787" name="TextBox 2"/>
          <p:cNvSpPr txBox="1">
            <a:spLocks noChangeArrowheads="1"/>
          </p:cNvSpPr>
          <p:nvPr/>
        </p:nvSpPr>
        <p:spPr bwMode="auto">
          <a:xfrm>
            <a:off x="2537178" y="1243013"/>
            <a:ext cx="454042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FF00"/>
                </a:solidFill>
                <a:latin typeface="Arial" charset="0"/>
                <a:cs typeface="Arial" charset="0"/>
              </a:rPr>
              <a:t>So is sugar addictive?</a:t>
            </a:r>
          </a:p>
        </p:txBody>
      </p:sp>
      <p:sp>
        <p:nvSpPr>
          <p:cNvPr id="246788" name="TextBox 3"/>
          <p:cNvSpPr txBox="1">
            <a:spLocks noChangeArrowheads="1"/>
          </p:cNvSpPr>
          <p:nvPr/>
        </p:nvSpPr>
        <p:spPr bwMode="auto">
          <a:xfrm>
            <a:off x="1699067" y="4899026"/>
            <a:ext cx="728201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Don’t say addictive, say “abused”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			       </a:t>
            </a:r>
            <a:r>
              <a:rPr lang="en-US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— Laura Schmidt, Ph.D.,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              Institute of Health Policy Studies, UCSF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834"/>
            <a:ext cx="9144000" cy="5560541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6488802"/>
            <a:ext cx="2949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Helvetica"/>
                <a:cs typeface="Helvetica"/>
              </a:rPr>
              <a:t>Nature Rev </a:t>
            </a:r>
            <a:r>
              <a:rPr lang="en-US" sz="1400" dirty="0" err="1" smtClean="0">
                <a:solidFill>
                  <a:srgbClr val="FF6600"/>
                </a:solidFill>
                <a:latin typeface="Helvetica"/>
                <a:cs typeface="Helvetica"/>
              </a:rPr>
              <a:t>Neurosci</a:t>
            </a:r>
            <a:r>
              <a:rPr lang="en-US" sz="1400" dirty="0" smtClean="0">
                <a:solidFill>
                  <a:srgbClr val="FF6600"/>
                </a:solidFill>
                <a:latin typeface="Helvetica"/>
                <a:cs typeface="Helvetica"/>
              </a:rPr>
              <a:t> 13:279, 2012 </a:t>
            </a:r>
            <a:endParaRPr lang="en-US" sz="1400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5619" y="2211220"/>
            <a:ext cx="1607565" cy="7651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538804" y="5370873"/>
            <a:ext cx="220328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25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0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0" name="TextBox 6"/>
          <p:cNvSpPr txBox="1">
            <a:spLocks noChangeArrowheads="1"/>
          </p:cNvSpPr>
          <p:nvPr/>
        </p:nvSpPr>
        <p:spPr bwMode="auto">
          <a:xfrm>
            <a:off x="199222" y="3368224"/>
            <a:ext cx="894477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FF"/>
                </a:solidFill>
              </a:rPr>
              <a:t>•</a:t>
            </a:r>
            <a:r>
              <a:rPr lang="en-US" b="1" dirty="0" smtClean="0">
                <a:solidFill>
                  <a:srgbClr val="0000FF"/>
                </a:solidFill>
              </a:rPr>
              <a:t>In humans, there is no evidence that a specific food, food ingredient or food additive causes a substance-based type of addiction </a:t>
            </a:r>
            <a:r>
              <a:rPr lang="en-US" dirty="0" smtClean="0">
                <a:solidFill>
                  <a:prstClr val="black"/>
                </a:solidFill>
              </a:rPr>
              <a:t>(the only currently known exception is caffeine which via specific mechanisms can potentially be addictive). </a:t>
            </a:r>
            <a:endParaRPr lang="en-US" dirty="0">
              <a:solidFill>
                <a:prstClr val="black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Times"/>
                <a:cs typeface="Times"/>
              </a:rPr>
              <a:t>• Within this context </a:t>
            </a:r>
            <a:r>
              <a:rPr lang="en-US" b="1" dirty="0">
                <a:solidFill>
                  <a:srgbClr val="0000FF"/>
                </a:solidFill>
                <a:latin typeface="Times"/>
                <a:cs typeface="Times"/>
              </a:rPr>
              <a:t>we specifically point out that we do not consider alcoholic beverages as food</a:t>
            </a:r>
            <a:r>
              <a:rPr lang="en-US" dirty="0">
                <a:latin typeface="Times"/>
                <a:cs typeface="Times"/>
              </a:rPr>
              <a:t>, despite the fact that one gram of ethanol has an energy density of 7 kcal.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6600"/>
                </a:solidFill>
                <a:latin typeface="Arial"/>
                <a:cs typeface="Arial"/>
              </a:rPr>
              <a:t>   Alcohol and caffeine are really  “food additives”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736271" y="4508278"/>
            <a:ext cx="9412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663949" y="6338540"/>
            <a:ext cx="9412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978" y="112713"/>
            <a:ext cx="8842022" cy="4049712"/>
          </a:xfrm>
        </p:spPr>
        <p:txBody>
          <a:bodyPr/>
          <a:lstStyle/>
          <a:p>
            <a:pPr algn="l">
              <a:lnSpc>
                <a:spcPts val="3000"/>
              </a:lnSpc>
              <a:defRPr/>
            </a:pPr>
            <a:r>
              <a:rPr lang="en-US" sz="2400" dirty="0">
                <a:solidFill>
                  <a:srgbClr val="FFFF00"/>
                </a:solidFill>
              </a:rPr>
              <a:t>Is sugar a “food”</a:t>
            </a:r>
            <a:r>
              <a:rPr lang="en-US" sz="2400" dirty="0" smtClean="0">
                <a:solidFill>
                  <a:srgbClr val="FFFF00"/>
                </a:solidFill>
              </a:rPr>
              <a:t>?</a:t>
            </a:r>
            <a:r>
              <a:rPr lang="en-US" sz="2200" dirty="0" smtClean="0">
                <a:solidFill>
                  <a:srgbClr val="FFFF00"/>
                </a:solidFill>
              </a:rPr>
              <a:t/>
            </a:r>
            <a:br>
              <a:rPr lang="en-US" sz="2200" dirty="0" smtClean="0">
                <a:solidFill>
                  <a:srgbClr val="FFFF00"/>
                </a:solidFill>
              </a:rPr>
            </a:br>
            <a:r>
              <a:rPr lang="en-US" sz="2200" dirty="0">
                <a:solidFill>
                  <a:srgbClr val="FFFF00"/>
                </a:solidFill>
              </a:rPr>
              <a:t/>
            </a:r>
            <a:br>
              <a:rPr lang="en-US" sz="2200" dirty="0">
                <a:solidFill>
                  <a:srgbClr val="FFFF00"/>
                </a:solidFill>
              </a:rPr>
            </a:br>
            <a:r>
              <a:rPr lang="en-US" sz="2200" dirty="0">
                <a:solidFill>
                  <a:srgbClr val="FFFFFF"/>
                </a:solidFill>
              </a:rPr>
              <a:t>FDCA: 321.201(f)  The term "food" means (1) </a:t>
            </a:r>
            <a:r>
              <a:rPr lang="en-US" sz="2200" dirty="0">
                <a:solidFill>
                  <a:srgbClr val="FFFF00"/>
                </a:solidFill>
              </a:rPr>
              <a:t>articles used for food or drink for man or other animals, </a:t>
            </a:r>
            <a:r>
              <a:rPr lang="en-US" sz="2200" dirty="0">
                <a:solidFill>
                  <a:srgbClr val="FFFFFF"/>
                </a:solidFill>
              </a:rPr>
              <a:t>(2) chewing gum, and (3) articles used for components of any such article.</a:t>
            </a:r>
            <a:br>
              <a:rPr lang="en-US" sz="2200" dirty="0">
                <a:solidFill>
                  <a:srgbClr val="FFFFFF"/>
                </a:solidFill>
              </a:rPr>
            </a:br>
            <a:r>
              <a:rPr lang="en-US" sz="2200" b="1" dirty="0">
                <a:solidFill>
                  <a:srgbClr val="FFFF00"/>
                </a:solidFill>
              </a:rPr>
              <a:t/>
            </a:r>
            <a:br>
              <a:rPr lang="en-US" sz="2200" b="1" dirty="0">
                <a:solidFill>
                  <a:srgbClr val="FFFF00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/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2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US" sz="20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978" y="352558"/>
            <a:ext cx="8842022" cy="4684713"/>
          </a:xfrm>
        </p:spPr>
        <p:txBody>
          <a:bodyPr/>
          <a:lstStyle/>
          <a:p>
            <a:pPr algn="l">
              <a:lnSpc>
                <a:spcPts val="3000"/>
              </a:lnSpc>
              <a:defRPr/>
            </a:pPr>
            <a:r>
              <a:rPr lang="en-US" sz="2400" dirty="0">
                <a:solidFill>
                  <a:srgbClr val="FFFF00"/>
                </a:solidFill>
              </a:rPr>
              <a:t>Is sugar a “food”</a:t>
            </a:r>
            <a:r>
              <a:rPr lang="en-US" sz="2400" dirty="0" smtClean="0">
                <a:solidFill>
                  <a:srgbClr val="FFFF00"/>
                </a:solidFill>
              </a:rPr>
              <a:t>?</a:t>
            </a:r>
            <a:r>
              <a:rPr lang="en-US" sz="2200" dirty="0" smtClean="0">
                <a:solidFill>
                  <a:srgbClr val="FFFF00"/>
                </a:solidFill>
              </a:rPr>
              <a:t/>
            </a:r>
            <a:br>
              <a:rPr lang="en-US" sz="2200" dirty="0" smtClean="0">
                <a:solidFill>
                  <a:srgbClr val="FFFF00"/>
                </a:solidFill>
              </a:rPr>
            </a:br>
            <a:r>
              <a:rPr lang="en-US" sz="2200" dirty="0">
                <a:solidFill>
                  <a:srgbClr val="FFFF00"/>
                </a:solidFill>
              </a:rPr>
              <a:t/>
            </a:r>
            <a:br>
              <a:rPr lang="en-US" sz="2200" dirty="0">
                <a:solidFill>
                  <a:srgbClr val="FFFF00"/>
                </a:solidFill>
              </a:rPr>
            </a:br>
            <a:r>
              <a:rPr lang="en-US" sz="2200" dirty="0">
                <a:solidFill>
                  <a:srgbClr val="FFFFFF"/>
                </a:solidFill>
              </a:rPr>
              <a:t>FDCA: 321.201(f)  The term "food" means (1) </a:t>
            </a:r>
            <a:r>
              <a:rPr lang="en-US" sz="2200" dirty="0">
                <a:solidFill>
                  <a:srgbClr val="FFFF00"/>
                </a:solidFill>
              </a:rPr>
              <a:t>articles used for food or drink for man or other animals, </a:t>
            </a:r>
            <a:r>
              <a:rPr lang="en-US" sz="2200" dirty="0">
                <a:solidFill>
                  <a:srgbClr val="FFFFFF"/>
                </a:solidFill>
              </a:rPr>
              <a:t>(2) chewing gum, and (3) articles used for components of any such article.</a:t>
            </a:r>
            <a:br>
              <a:rPr lang="en-US" sz="2200" dirty="0">
                <a:solidFill>
                  <a:srgbClr val="FFFFFF"/>
                </a:solidFill>
              </a:rPr>
            </a:br>
            <a:r>
              <a:rPr lang="en-US" sz="2200" b="1" dirty="0">
                <a:solidFill>
                  <a:srgbClr val="FFFF00"/>
                </a:solidFill>
              </a:rPr>
              <a:t/>
            </a:r>
            <a:br>
              <a:rPr lang="en-US" sz="2200" b="1" dirty="0">
                <a:solidFill>
                  <a:srgbClr val="FFFF00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</a:rPr>
              <a:t>Webster: a material </a:t>
            </a:r>
            <a:r>
              <a:rPr lang="en-US" sz="2200" dirty="0">
                <a:solidFill>
                  <a:schemeClr val="bg1"/>
                </a:solidFill>
              </a:rPr>
              <a:t>consisting essentially of protein, carbohydrate, and fat used in the body of an organism to sustain growth, repair, and vital processes and </a:t>
            </a:r>
            <a:r>
              <a:rPr lang="en-US" sz="2200" dirty="0">
                <a:solidFill>
                  <a:srgbClr val="FFFF00"/>
                </a:solidFill>
              </a:rPr>
              <a:t>to furnish energy</a:t>
            </a:r>
            <a:r>
              <a:rPr lang="en-US" sz="2200" dirty="0">
                <a:solidFill>
                  <a:schemeClr val="bg1"/>
                </a:solidFill>
              </a:rPr>
              <a:t>; </a:t>
            </a:r>
            <a:r>
              <a:rPr lang="en-US" sz="2200" dirty="0" smtClean="0">
                <a:solidFill>
                  <a:schemeClr val="bg1"/>
                </a:solidFill>
              </a:rPr>
              <a:t>also: </a:t>
            </a:r>
            <a:r>
              <a:rPr lang="en-US" sz="2200" dirty="0">
                <a:solidFill>
                  <a:schemeClr val="bg1"/>
                </a:solidFill>
              </a:rPr>
              <a:t>such food together with supplementary substances (as minerals, vitamins, and condiments)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2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US" sz="20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978" y="352558"/>
            <a:ext cx="8842022" cy="4684713"/>
          </a:xfrm>
        </p:spPr>
        <p:txBody>
          <a:bodyPr/>
          <a:lstStyle/>
          <a:p>
            <a:pPr algn="l">
              <a:lnSpc>
                <a:spcPts val="3000"/>
              </a:lnSpc>
              <a:defRPr/>
            </a:pPr>
            <a:r>
              <a:rPr lang="en-US" sz="2400" dirty="0">
                <a:solidFill>
                  <a:srgbClr val="FFFF00"/>
                </a:solidFill>
              </a:rPr>
              <a:t>Is sugar a “food”</a:t>
            </a:r>
            <a:r>
              <a:rPr lang="en-US" sz="2400" dirty="0" smtClean="0">
                <a:solidFill>
                  <a:srgbClr val="FFFF00"/>
                </a:solidFill>
              </a:rPr>
              <a:t>?</a:t>
            </a:r>
            <a:r>
              <a:rPr lang="en-US" sz="2200" dirty="0" smtClean="0">
                <a:solidFill>
                  <a:srgbClr val="FFFF00"/>
                </a:solidFill>
              </a:rPr>
              <a:t/>
            </a:r>
            <a:br>
              <a:rPr lang="en-US" sz="2200" dirty="0" smtClean="0">
                <a:solidFill>
                  <a:srgbClr val="FFFF00"/>
                </a:solidFill>
              </a:rPr>
            </a:br>
            <a:r>
              <a:rPr lang="en-US" sz="2200" dirty="0">
                <a:solidFill>
                  <a:srgbClr val="FFFF00"/>
                </a:solidFill>
              </a:rPr>
              <a:t/>
            </a:r>
            <a:br>
              <a:rPr lang="en-US" sz="2200" dirty="0">
                <a:solidFill>
                  <a:srgbClr val="FFFF00"/>
                </a:solidFill>
              </a:rPr>
            </a:br>
            <a:r>
              <a:rPr lang="en-US" sz="2200" dirty="0">
                <a:solidFill>
                  <a:srgbClr val="FFFFFF"/>
                </a:solidFill>
              </a:rPr>
              <a:t>FDCA: 321.201(f)  The term "food" means (1) </a:t>
            </a:r>
            <a:r>
              <a:rPr lang="en-US" sz="2200" dirty="0">
                <a:solidFill>
                  <a:srgbClr val="FFFF00"/>
                </a:solidFill>
              </a:rPr>
              <a:t>articles used for food or drink for man or other animals, </a:t>
            </a:r>
            <a:r>
              <a:rPr lang="en-US" sz="2200" dirty="0">
                <a:solidFill>
                  <a:srgbClr val="FFFFFF"/>
                </a:solidFill>
              </a:rPr>
              <a:t>(2) chewing gum, and (3) articles used for components of any such article.</a:t>
            </a:r>
            <a:br>
              <a:rPr lang="en-US" sz="2200" dirty="0">
                <a:solidFill>
                  <a:srgbClr val="FFFFFF"/>
                </a:solidFill>
              </a:rPr>
            </a:br>
            <a:r>
              <a:rPr lang="en-US" sz="2200" b="1" dirty="0">
                <a:solidFill>
                  <a:srgbClr val="FFFF00"/>
                </a:solidFill>
              </a:rPr>
              <a:t/>
            </a:r>
            <a:br>
              <a:rPr lang="en-US" sz="2200" b="1" dirty="0">
                <a:solidFill>
                  <a:srgbClr val="FFFF00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</a:rPr>
              <a:t>Webster: a material </a:t>
            </a:r>
            <a:r>
              <a:rPr lang="en-US" sz="2200" dirty="0">
                <a:solidFill>
                  <a:schemeClr val="bg1"/>
                </a:solidFill>
              </a:rPr>
              <a:t>consisting essentially of protein, carbohydrate, and fat used in the body of an organism to sustain growth, repair, and vital processes and </a:t>
            </a:r>
            <a:r>
              <a:rPr lang="en-US" sz="2200" dirty="0">
                <a:solidFill>
                  <a:srgbClr val="FFFF00"/>
                </a:solidFill>
              </a:rPr>
              <a:t>to furnish energy</a:t>
            </a:r>
            <a:r>
              <a:rPr lang="en-US" sz="2200" dirty="0">
                <a:solidFill>
                  <a:schemeClr val="bg1"/>
                </a:solidFill>
              </a:rPr>
              <a:t>; </a:t>
            </a:r>
            <a:r>
              <a:rPr lang="en-US" sz="2200" dirty="0" smtClean="0">
                <a:solidFill>
                  <a:schemeClr val="bg1"/>
                </a:solidFill>
              </a:rPr>
              <a:t>also: </a:t>
            </a:r>
            <a:r>
              <a:rPr lang="en-US" sz="2200" dirty="0">
                <a:solidFill>
                  <a:schemeClr val="bg1"/>
                </a:solidFill>
              </a:rPr>
              <a:t>such food together with supplementary substances (as minerals, vitamins, and condiments</a:t>
            </a:r>
            <a:r>
              <a:rPr lang="en-US" sz="2200" dirty="0" smtClean="0">
                <a:solidFill>
                  <a:schemeClr val="bg1"/>
                </a:solidFill>
              </a:rPr>
              <a:t>)</a:t>
            </a:r>
            <a:r>
              <a:rPr lang="en-US" sz="2200" dirty="0">
                <a:solidFill>
                  <a:schemeClr val="bg1"/>
                </a:solidFill>
              </a:rPr>
              <a:t/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2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US" sz="20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50883" name="TextBox 2"/>
          <p:cNvSpPr txBox="1">
            <a:spLocks noChangeArrowheads="1"/>
          </p:cNvSpPr>
          <p:nvPr/>
        </p:nvSpPr>
        <p:spPr bwMode="auto">
          <a:xfrm>
            <a:off x="187755" y="5149983"/>
            <a:ext cx="82028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Sugar provides only energy, but that should make it a food, right?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TextBox 1"/>
          <p:cNvSpPr txBox="1">
            <a:spLocks noChangeArrowheads="1"/>
          </p:cNvSpPr>
          <p:nvPr/>
        </p:nvSpPr>
        <p:spPr bwMode="auto">
          <a:xfrm>
            <a:off x="203200" y="879606"/>
            <a:ext cx="98552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Can you name an energy source that is: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                                 </a:t>
            </a:r>
            <a:endParaRPr lang="en-US" sz="2800" b="1" smtClean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extBox 1"/>
          <p:cNvSpPr txBox="1">
            <a:spLocks noChangeArrowheads="1"/>
          </p:cNvSpPr>
          <p:nvPr/>
        </p:nvSpPr>
        <p:spPr bwMode="auto">
          <a:xfrm>
            <a:off x="203200" y="879475"/>
            <a:ext cx="98552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Can you name an energy source that is: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Not necessary for life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                                 </a:t>
            </a:r>
            <a:endParaRPr lang="en-US" sz="2800" b="1" smtClean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TextBox 1"/>
          <p:cNvSpPr txBox="1">
            <a:spLocks noChangeArrowheads="1"/>
          </p:cNvSpPr>
          <p:nvPr/>
        </p:nvSpPr>
        <p:spPr bwMode="auto">
          <a:xfrm>
            <a:off x="203200" y="879606"/>
            <a:ext cx="98552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Can you name an energy source that is: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Not necessary for life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There is no biochemical reaction in the body that requires it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                                 </a:t>
            </a:r>
            <a:endParaRPr lang="en-US" sz="2800" b="1" smtClean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Box 1"/>
          <p:cNvSpPr txBox="1">
            <a:spLocks noChangeArrowheads="1"/>
          </p:cNvSpPr>
          <p:nvPr/>
        </p:nvSpPr>
        <p:spPr bwMode="auto">
          <a:xfrm>
            <a:off x="203200" y="879475"/>
            <a:ext cx="9855200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Can you name an energy source that is: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Not necessary for life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There is no biochemical reaction in the body that requires it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Is not nutrition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                                 </a:t>
            </a:r>
            <a:endParaRPr lang="en-US" sz="2800" b="1" smtClean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TextBox 1"/>
          <p:cNvSpPr txBox="1">
            <a:spLocks noChangeArrowheads="1"/>
          </p:cNvSpPr>
          <p:nvPr/>
        </p:nvSpPr>
        <p:spPr bwMode="auto">
          <a:xfrm>
            <a:off x="203200" y="879475"/>
            <a:ext cx="98552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Can you name an energy source that is: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Not necessary for life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There is no biochemical reaction in the body that requires it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Is not nutrition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When consumed in excess it is toxic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                                 </a:t>
            </a:r>
            <a:endParaRPr lang="en-US" sz="2800" b="1" smtClean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TextBox 1"/>
          <p:cNvSpPr txBox="1">
            <a:spLocks noChangeArrowheads="1"/>
          </p:cNvSpPr>
          <p:nvPr/>
        </p:nvSpPr>
        <p:spPr bwMode="auto">
          <a:xfrm>
            <a:off x="203200" y="879475"/>
            <a:ext cx="98552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Can you name an energy source that is: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Not necessary for life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There is no biochemical reaction in the body that requires it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Is not nutrition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When consumed in excess it is toxic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We love it anyway, and it’s addictive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                                 </a:t>
            </a:r>
            <a:endParaRPr lang="en-US" sz="2800" b="1" smtClean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334"/>
            <a:ext cx="9144000" cy="5163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88802"/>
            <a:ext cx="2949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Helvetica"/>
                <a:cs typeface="Helvetica"/>
              </a:rPr>
              <a:t>Nature Rev </a:t>
            </a:r>
            <a:r>
              <a:rPr lang="en-US" sz="1400" dirty="0" err="1" smtClean="0">
                <a:solidFill>
                  <a:srgbClr val="FF6600"/>
                </a:solidFill>
                <a:latin typeface="Helvetica"/>
                <a:cs typeface="Helvetica"/>
              </a:rPr>
              <a:t>Neurosci</a:t>
            </a:r>
            <a:r>
              <a:rPr lang="en-US" sz="1400" dirty="0" smtClean="0">
                <a:solidFill>
                  <a:srgbClr val="FF6600"/>
                </a:solidFill>
                <a:latin typeface="Helvetica"/>
                <a:cs typeface="Helvetica"/>
              </a:rPr>
              <a:t> 13:514, 2012 </a:t>
            </a:r>
            <a:endParaRPr lang="en-US" sz="1400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355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Box 1"/>
          <p:cNvSpPr txBox="1">
            <a:spLocks noChangeArrowheads="1"/>
          </p:cNvSpPr>
          <p:nvPr/>
        </p:nvSpPr>
        <p:spPr bwMode="auto">
          <a:xfrm>
            <a:off x="203200" y="879475"/>
            <a:ext cx="98552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Can you name an energy source that is: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Not necessary for life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There is no biochemical reaction in the body that requires it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Is not nutrition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When consumed in excess it is toxic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We love it anyway, and it’s addictive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3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smtClean="0">
                <a:solidFill>
                  <a:srgbClr val="FFFFFF"/>
                </a:solidFill>
                <a:latin typeface="Arial" charset="0"/>
              </a:rPr>
              <a:t>                                  </a:t>
            </a:r>
            <a:r>
              <a:rPr lang="en-US" sz="2800" b="1" smtClean="0">
                <a:solidFill>
                  <a:srgbClr val="FFFF00"/>
                </a:solidFill>
                <a:latin typeface="Arial" charset="0"/>
              </a:rPr>
              <a:t>Answer: Ethanol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65" y="623888"/>
            <a:ext cx="9007035" cy="5962650"/>
          </a:xfrm>
        </p:spPr>
        <p:txBody>
          <a:bodyPr/>
          <a:lstStyle/>
          <a:p>
            <a:pPr algn="l">
              <a:lnSpc>
                <a:spcPts val="3000"/>
              </a:lnSpc>
              <a:defRPr/>
            </a:pP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Aside from sugar, are there other energy sources that aren’t foods?</a:t>
            </a:r>
            <a:b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2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en-US" sz="2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Alcohol</a:t>
            </a:r>
            <a:br>
              <a:rPr lang="en-US" sz="2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Trans-fats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2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These are NOT foods;</a:t>
            </a:r>
            <a:b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Trans-fats was recently reclassified by the FDA (2013)</a:t>
            </a:r>
            <a:b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Neither one is currently considered Generally Recognized as Safe (GRAS)</a:t>
            </a:r>
            <a:endParaRPr lang="en-US" sz="20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542" y="2490422"/>
            <a:ext cx="8628823" cy="2782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5613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The FDA has 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reclassified Trans-Fats and 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Nitrates as</a:t>
            </a:r>
          </a:p>
          <a:p>
            <a:pPr algn="ctr" defTabSz="455613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 defTabSz="455613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NOT GRAS</a:t>
            </a:r>
          </a:p>
          <a:p>
            <a:pPr algn="ctr" defTabSz="455613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5613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5613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Could 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we reclassify 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sugar as </a:t>
            </a:r>
            <a:r>
              <a:rPr lang="en-US" sz="24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NOT GRAS?</a:t>
            </a:r>
            <a:endParaRPr lang="en-US" sz="2400" b="1" dirty="0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7040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6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1"/>
          <p:cNvSpPr>
            <a:spLocks noChangeArrowheads="1"/>
          </p:cNvSpPr>
          <p:nvPr/>
        </p:nvSpPr>
        <p:spPr bwMode="auto">
          <a:xfrm>
            <a:off x="-34281" y="250824"/>
            <a:ext cx="9285676" cy="609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Could we get sugar reclassified as a “food additive”?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 smtClean="0">
                <a:solidFill>
                  <a:srgbClr val="FF6600"/>
                </a:solidFill>
              </a:rPr>
              <a:t>Being </a:t>
            </a:r>
            <a:r>
              <a:rPr lang="en-US" sz="2000" dirty="0">
                <a:solidFill>
                  <a:srgbClr val="FF6600"/>
                </a:solidFill>
              </a:rPr>
              <a:t>addictive doesn’t get you </a:t>
            </a:r>
            <a:r>
              <a:rPr lang="en-US" sz="2000" dirty="0" smtClean="0">
                <a:solidFill>
                  <a:srgbClr val="FF6600"/>
                </a:solidFill>
              </a:rPr>
              <a:t>off </a:t>
            </a:r>
            <a:r>
              <a:rPr lang="en-US" sz="2000" dirty="0">
                <a:solidFill>
                  <a:srgbClr val="FF6600"/>
                </a:solidFill>
              </a:rPr>
              <a:t>the GRAS </a:t>
            </a:r>
            <a:r>
              <a:rPr lang="en-US" sz="2000" dirty="0" smtClean="0">
                <a:solidFill>
                  <a:srgbClr val="FF6600"/>
                </a:solidFill>
              </a:rPr>
              <a:t>list: </a:t>
            </a:r>
            <a:r>
              <a:rPr lang="en-US" sz="2000" b="1" u="sng" dirty="0" smtClean="0">
                <a:solidFill>
                  <a:srgbClr val="FF6600"/>
                </a:solidFill>
              </a:rPr>
              <a:t>e.g</a:t>
            </a:r>
            <a:r>
              <a:rPr lang="en-US" sz="2000" b="1" u="sng" dirty="0">
                <a:solidFill>
                  <a:srgbClr val="FF6600"/>
                </a:solidFill>
              </a:rPr>
              <a:t>. c</a:t>
            </a:r>
            <a:r>
              <a:rPr lang="en-US" sz="2000" b="1" u="sng" dirty="0" smtClean="0">
                <a:solidFill>
                  <a:srgbClr val="FF6600"/>
                </a:solidFill>
              </a:rPr>
              <a:t>affeine</a:t>
            </a:r>
            <a:endParaRPr lang="en-US" sz="2000" b="1" u="sng" dirty="0" smtClean="0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5613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GRAS is defined (FDCA, 321(s)) as “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generally recognized, among experts qualified by scientific training and experience to evaluate its safety, as having been adequately shown through scientific procedures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(or, in the case of a substance used in food prior to January 1, 1958, through either scientific procedures or experience based on common use in food) to be 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safe under the conditions of its intended use.” </a:t>
            </a:r>
          </a:p>
          <a:p>
            <a:pPr defTabSz="455613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5613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So GRAS is about “toxicity”, not addiction. </a:t>
            </a:r>
          </a:p>
          <a:p>
            <a:pPr defTabSz="455613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5613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The current level of consumption (90-100 </a:t>
            </a:r>
            <a:r>
              <a:rPr lang="en-US" sz="2000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lb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2000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yr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) was never intended.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itle 1"/>
          <p:cNvSpPr>
            <a:spLocks noGrp="1"/>
          </p:cNvSpPr>
          <p:nvPr>
            <p:ph type="title"/>
          </p:nvPr>
        </p:nvSpPr>
        <p:spPr>
          <a:xfrm>
            <a:off x="592667" y="-33338"/>
            <a:ext cx="7772400" cy="1143001"/>
          </a:xfrm>
        </p:spPr>
        <p:txBody>
          <a:bodyPr/>
          <a:lstStyle/>
          <a:p>
            <a:r>
              <a:rPr lang="en-US" sz="28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Criticism from the nutritional community</a:t>
            </a:r>
          </a:p>
        </p:txBody>
      </p:sp>
      <p:pic>
        <p:nvPicPr>
          <p:cNvPr id="2734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21" y="989013"/>
            <a:ext cx="9144001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2" name="TextBox 4"/>
          <p:cNvSpPr txBox="1">
            <a:spLocks noChangeArrowheads="1"/>
          </p:cNvSpPr>
          <p:nvPr/>
        </p:nvSpPr>
        <p:spPr bwMode="auto">
          <a:xfrm>
            <a:off x="129822" y="4254501"/>
            <a:ext cx="9080581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</a:rPr>
              <a:t>“To say that fructose is toxic is a total misconception of the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</a:rPr>
              <a:t> nature of the molecule….If you have too much oxygen, it is toxic.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</a:rPr>
              <a:t> If you get too much water, you have water intoxication.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</a:rPr>
              <a:t> That doesn’t mean we say oxygen is toxic”.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FF00"/>
                </a:solidFill>
                <a:latin typeface="Arial" charset="0"/>
              </a:rPr>
              <a:t>	– Fred Brouns, Atlantic Monthly, USA, June 5, 2014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FF00"/>
                </a:solidFill>
                <a:latin typeface="Arial" charset="0"/>
              </a:rPr>
              <a:t>	</a:t>
            </a:r>
          </a:p>
        </p:txBody>
      </p:sp>
      <p:cxnSp>
        <p:nvCxnSpPr>
          <p:cNvPr id="273413" name="Straight Connector 2"/>
          <p:cNvCxnSpPr>
            <a:cxnSpLocks noChangeShapeType="1"/>
          </p:cNvCxnSpPr>
          <p:nvPr/>
        </p:nvCxnSpPr>
        <p:spPr bwMode="auto">
          <a:xfrm>
            <a:off x="0" y="2607419"/>
            <a:ext cx="914400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473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eaLnBrk="1" hangingPunct="1"/>
            <a:endParaRPr lang="en-US" sz="2800">
              <a:latin typeface="Arial" charset="0"/>
            </a:endParaRPr>
          </a:p>
        </p:txBody>
      </p:sp>
      <p:sp>
        <p:nvSpPr>
          <p:cNvPr id="26521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56" y="762113"/>
            <a:ext cx="4275667" cy="4525963"/>
          </a:xfrm>
        </p:spPr>
        <p:txBody>
          <a:bodyPr/>
          <a:lstStyle/>
          <a:p>
            <a:pPr eaLnBrk="1" hangingPunct="1"/>
            <a:r>
              <a:rPr lang="en-US" sz="2800">
                <a:solidFill>
                  <a:schemeClr val="bg1"/>
                </a:solidFill>
                <a:latin typeface="Arial" charset="0"/>
              </a:rPr>
              <a:t>Poison is in everything and no thing is without poison.</a:t>
            </a:r>
          </a:p>
          <a:p>
            <a:pPr eaLnBrk="1" hangingPunct="1"/>
            <a:endParaRPr lang="en-US" sz="28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sz="2800">
                <a:solidFill>
                  <a:schemeClr val="bg1"/>
                </a:solidFill>
                <a:latin typeface="Arial" charset="0"/>
              </a:rPr>
              <a:t>The dosage makes it either a poison or a remedy.</a:t>
            </a:r>
          </a:p>
          <a:p>
            <a:pPr eaLnBrk="1" hangingPunct="1"/>
            <a:endParaRPr lang="en-US" sz="2800">
              <a:solidFill>
                <a:schemeClr val="bg1"/>
              </a:solidFill>
              <a:latin typeface="Arial" charset="0"/>
            </a:endParaRPr>
          </a:p>
          <a:p>
            <a:pPr lvl="2" eaLnBrk="1" hangingPunct="1"/>
            <a:r>
              <a:rPr lang="en-US" sz="2000">
                <a:solidFill>
                  <a:schemeClr val="bg1"/>
                </a:solidFill>
                <a:latin typeface="Arial" charset="0"/>
              </a:rPr>
              <a:t>Paracelsus</a:t>
            </a:r>
          </a:p>
          <a:p>
            <a:pPr lvl="2" eaLnBrk="1" hangingPunct="1"/>
            <a:r>
              <a:rPr lang="en-US" sz="2000">
                <a:solidFill>
                  <a:schemeClr val="bg1"/>
                </a:solidFill>
                <a:latin typeface="Arial" charset="0"/>
              </a:rPr>
              <a:t>1493-1541</a:t>
            </a:r>
          </a:p>
        </p:txBody>
      </p:sp>
      <p:pic>
        <p:nvPicPr>
          <p:cNvPr id="265219" name="Picture 5" descr="Paracels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82" y="381002"/>
            <a:ext cx="461010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88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828800" y="1219200"/>
            <a:ext cx="5910509" cy="4233863"/>
          </a:xfrm>
        </p:spPr>
        <p:txBody>
          <a:bodyPr rtlCol="0">
            <a:normAutofit fontScale="92500"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3000" b="1" dirty="0" smtClean="0">
                <a:solidFill>
                  <a:srgbClr val="FFFF00"/>
                </a:solidFill>
                <a:latin typeface="Arial" charset="0"/>
              </a:rPr>
              <a:t>Items on the GRAS list that are poisonous in high dose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3000" dirty="0">
              <a:solidFill>
                <a:srgbClr val="FFFF00"/>
              </a:solidFill>
              <a:latin typeface="Arial" charset="0"/>
            </a:endParaRP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Iron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Vitamin D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Phosphate salts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Water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Oxygen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endParaRPr lang="en-US" sz="2400" dirty="0">
              <a:solidFill>
                <a:schemeClr val="bg1"/>
              </a:solidFill>
              <a:latin typeface="Arial" charset="0"/>
            </a:endParaRP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But none of these have abuse potential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87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solidFill>
                  <a:srgbClr val="FFFF00"/>
                </a:solidFill>
                <a:latin typeface="Arial" charset="0"/>
                <a:cs typeface="Arial" charset="0"/>
              </a:rPr>
              <a:t>GRAS or Food Additive</a:t>
            </a:r>
          </a:p>
        </p:txBody>
      </p:sp>
      <p:sp>
        <p:nvSpPr>
          <p:cNvPr id="269314" name="Content Placeholder 2"/>
          <p:cNvSpPr>
            <a:spLocks noGrp="1"/>
          </p:cNvSpPr>
          <p:nvPr>
            <p:ph idx="1"/>
          </p:nvPr>
        </p:nvSpPr>
        <p:spPr>
          <a:xfrm>
            <a:off x="457200" y="1811338"/>
            <a:ext cx="8229600" cy="452596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>
                <a:solidFill>
                  <a:schemeClr val="bg1"/>
                </a:solidFill>
                <a:latin typeface="Calibri" charset="0"/>
              </a:rPr>
              <a:t>A GRAS substance is distinguished from a food additive on the basis of the </a:t>
            </a:r>
            <a:r>
              <a:rPr lang="en-US">
                <a:solidFill>
                  <a:srgbClr val="FFFF00"/>
                </a:solidFill>
                <a:latin typeface="Calibri" charset="0"/>
              </a:rPr>
              <a:t>common knowledge about the safety of the substance for its intended </a:t>
            </a:r>
            <a:r>
              <a:rPr lang="en-US">
                <a:solidFill>
                  <a:schemeClr val="bg1"/>
                </a:solidFill>
                <a:latin typeface="Calibri" charset="0"/>
              </a:rPr>
              <a:t>use rather than on the basis of what the substance is or the types of data and information that are necessary to establish its safety. 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Box 6"/>
          <p:cNvSpPr txBox="1">
            <a:spLocks noChangeArrowheads="1"/>
          </p:cNvSpPr>
          <p:nvPr/>
        </p:nvSpPr>
        <p:spPr bwMode="auto">
          <a:xfrm>
            <a:off x="52214" y="6470777"/>
            <a:ext cx="32151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6600"/>
                </a:solidFill>
                <a:latin typeface="Arial" charset="0"/>
                <a:cs typeface="Arial" charset="0"/>
              </a:rPr>
              <a:t>Glinsmann et al. J. Nutr 116:1/S, 1986 </a:t>
            </a:r>
          </a:p>
        </p:txBody>
      </p:sp>
      <p:sp>
        <p:nvSpPr>
          <p:cNvPr id="262147" name="TextBox 1"/>
          <p:cNvSpPr txBox="1">
            <a:spLocks noChangeArrowheads="1"/>
          </p:cNvSpPr>
          <p:nvPr/>
        </p:nvSpPr>
        <p:spPr bwMode="auto">
          <a:xfrm>
            <a:off x="-27230" y="978026"/>
            <a:ext cx="9250024" cy="483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Sugar known to India 1200 BCE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Sugar on FDA’s GRAS list since  its inception in 1958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Last evaluation by FDA 1986 (before HFCS glut)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Avg. consumption: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	51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gm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/day sugar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	25.5 </a:t>
            </a:r>
            <a:r>
              <a:rPr lang="en-US" sz="28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gm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fructose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(HALF AS MUCH AS WE CONSUME TODAY)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Result: Inconclusive</a:t>
            </a:r>
          </a:p>
        </p:txBody>
      </p:sp>
    </p:spTree>
    <p:extLst>
      <p:ext uri="{BB962C8B-B14F-4D97-AF65-F5344CB8AC3E}">
        <p14:creationId xmlns:p14="http://schemas.microsoft.com/office/powerpoint/2010/main" val="247596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704145" y="30163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Response of the sugar industry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63170" name="Picture 1" descr="fda-sugar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256" y="971550"/>
            <a:ext cx="4519788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04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700"/>
            <a:ext cx="9144000" cy="37784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88802"/>
            <a:ext cx="2949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Helvetica"/>
                <a:cs typeface="Helvetica"/>
              </a:rPr>
              <a:t>Nature Rev </a:t>
            </a:r>
            <a:r>
              <a:rPr lang="en-US" sz="1400" dirty="0" err="1" smtClean="0">
                <a:solidFill>
                  <a:srgbClr val="FF6600"/>
                </a:solidFill>
                <a:latin typeface="Helvetica"/>
                <a:cs typeface="Helvetica"/>
              </a:rPr>
              <a:t>Neurosci</a:t>
            </a:r>
            <a:r>
              <a:rPr lang="en-US" sz="1400" dirty="0" smtClean="0">
                <a:solidFill>
                  <a:srgbClr val="FF6600"/>
                </a:solidFill>
                <a:latin typeface="Helvetica"/>
                <a:cs typeface="Helvetica"/>
              </a:rPr>
              <a:t> 13:514, 2012 </a:t>
            </a:r>
            <a:endParaRPr lang="en-US" sz="1400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7010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solidFill>
                  <a:srgbClr val="FFFF00"/>
                </a:solidFill>
                <a:latin typeface="Arial" charset="0"/>
                <a:cs typeface="Arial" charset="0"/>
              </a:rPr>
              <a:t>Two Ways to Get to GRAS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3638"/>
            <a:ext cx="8372324" cy="5148933"/>
          </a:xfrm>
        </p:spPr>
        <p:txBody>
          <a:bodyPr rtlCol="0">
            <a:normAutofit fontScale="77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 smtClean="0">
              <a:solidFill>
                <a:srgbClr val="FFFFFF"/>
              </a:solidFill>
              <a:ea typeface="+mn-ea"/>
              <a:cs typeface="+mn-cs"/>
            </a:endParaRP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FFFF"/>
                </a:solidFill>
                <a:ea typeface="+mn-ea"/>
                <a:cs typeface="+mn-cs"/>
              </a:rPr>
              <a:t>21 </a:t>
            </a:r>
            <a:r>
              <a:rPr lang="en-US" dirty="0">
                <a:solidFill>
                  <a:srgbClr val="FFFFFF"/>
                </a:solidFill>
                <a:ea typeface="+mn-ea"/>
                <a:cs typeface="+mn-cs"/>
              </a:rPr>
              <a:t>CFR 170.30(c) and 170.3(f), general recognition of safety through experience based on </a:t>
            </a:r>
            <a:r>
              <a:rPr lang="en-US" dirty="0">
                <a:solidFill>
                  <a:srgbClr val="FFFF00"/>
                </a:solidFill>
                <a:ea typeface="+mn-ea"/>
                <a:cs typeface="+mn-cs"/>
              </a:rPr>
              <a:t>common use</a:t>
            </a:r>
            <a:r>
              <a:rPr lang="en-US" dirty="0">
                <a:solidFill>
                  <a:srgbClr val="FFFFFF"/>
                </a:solidFill>
                <a:ea typeface="+mn-ea"/>
                <a:cs typeface="+mn-cs"/>
              </a:rPr>
              <a:t> in foods requires a </a:t>
            </a:r>
            <a:r>
              <a:rPr lang="en-US" dirty="0">
                <a:solidFill>
                  <a:srgbClr val="FF6600"/>
                </a:solidFill>
                <a:ea typeface="+mn-ea"/>
                <a:cs typeface="+mn-cs"/>
              </a:rPr>
              <a:t>substantial history of consumption </a:t>
            </a:r>
            <a:r>
              <a:rPr lang="en-US" dirty="0">
                <a:solidFill>
                  <a:srgbClr val="FFFFFF"/>
                </a:solidFill>
                <a:ea typeface="+mn-ea"/>
                <a:cs typeface="+mn-cs"/>
              </a:rPr>
              <a:t>for food use by a significant number of </a:t>
            </a:r>
            <a:r>
              <a:rPr lang="en-US" dirty="0" smtClean="0">
                <a:solidFill>
                  <a:srgbClr val="FFFFFF"/>
                </a:solidFill>
                <a:ea typeface="+mn-ea"/>
                <a:cs typeface="+mn-cs"/>
              </a:rPr>
              <a:t>consumers 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3366FF"/>
                </a:solidFill>
                <a:ea typeface="+mn-ea"/>
                <a:cs typeface="+mn-cs"/>
              </a:rPr>
              <a:t>(this is what has been done by the food industry).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solidFill>
                <a:srgbClr val="FFFFFF"/>
              </a:solidFill>
              <a:ea typeface="+mn-ea"/>
              <a:cs typeface="+mn-cs"/>
            </a:endParaRP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FFFFFF"/>
                </a:solidFill>
              </a:rPr>
              <a:t>21 CFR 170.30(b), general recognition of safety through </a:t>
            </a:r>
            <a:r>
              <a:rPr lang="en-US" dirty="0">
                <a:solidFill>
                  <a:srgbClr val="FFFF00"/>
                </a:solidFill>
              </a:rPr>
              <a:t>scientific procedures</a:t>
            </a:r>
            <a:r>
              <a:rPr lang="en-US" dirty="0">
                <a:solidFill>
                  <a:srgbClr val="FFFFFF"/>
                </a:solidFill>
              </a:rPr>
              <a:t> requires the same quantity and quality of scientific evidence </a:t>
            </a:r>
            <a:r>
              <a:rPr lang="en-US" dirty="0">
                <a:solidFill>
                  <a:srgbClr val="FF6600"/>
                </a:solidFill>
              </a:rPr>
              <a:t>as is required to obtain approval of the substance as a food additive and ordinarily is based upon published studies</a:t>
            </a:r>
            <a:r>
              <a:rPr lang="en-US" dirty="0">
                <a:solidFill>
                  <a:srgbClr val="FFFFFF"/>
                </a:solidFill>
              </a:rPr>
              <a:t>, which may be corroborated by unpublished studies and other data and information </a:t>
            </a:r>
            <a:endParaRPr lang="en-US" dirty="0" smtClean="0">
              <a:solidFill>
                <a:srgbClr val="FFFFFF"/>
              </a:solidFill>
            </a:endParaRP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3366FF"/>
                </a:solidFill>
              </a:rPr>
              <a:t>(</a:t>
            </a:r>
            <a:r>
              <a:rPr lang="en-US" dirty="0">
                <a:solidFill>
                  <a:srgbClr val="3366FF"/>
                </a:solidFill>
              </a:rPr>
              <a:t>this is what our data have shown).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srgbClr val="FFFFFF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8179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3" descr="mag-17Sugar-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" y="138226"/>
            <a:ext cx="4234745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238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479" y="1674813"/>
            <a:ext cx="4823178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88" name="TextBox 1"/>
          <p:cNvSpPr txBox="1">
            <a:spLocks noChangeArrowheads="1"/>
          </p:cNvSpPr>
          <p:nvPr/>
        </p:nvSpPr>
        <p:spPr bwMode="auto">
          <a:xfrm>
            <a:off x="-175066" y="5257801"/>
            <a:ext cx="4655434" cy="4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7" tIns="45693" rIns="91387" bIns="45693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8809"/>
                </a:solidFill>
                <a:latin typeface="Arial" charset="0"/>
              </a:rPr>
              <a:t>New York Times, April 17, 2011</a:t>
            </a:r>
          </a:p>
        </p:txBody>
      </p:sp>
      <p:sp>
        <p:nvSpPr>
          <p:cNvPr id="272389" name="TextBox 4"/>
          <p:cNvSpPr txBox="1">
            <a:spLocks noChangeArrowheads="1"/>
          </p:cNvSpPr>
          <p:nvPr/>
        </p:nvSpPr>
        <p:spPr bwMode="auto">
          <a:xfrm>
            <a:off x="4547445" y="1139826"/>
            <a:ext cx="4478703" cy="4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7" tIns="45693" rIns="91387" bIns="45693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8809"/>
                </a:solidFill>
                <a:latin typeface="Arial" charset="0"/>
              </a:rPr>
              <a:t>Nature 487:27-29, Feb 1,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6200"/>
            <a:ext cx="8941270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Sugar is toxic unrelated to calories or weight</a:t>
            </a:r>
          </a:p>
        </p:txBody>
      </p:sp>
      <p:pic>
        <p:nvPicPr>
          <p:cNvPr id="40448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07636"/>
            <a:ext cx="91440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9605"/>
            <a:ext cx="9144000" cy="365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3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7798" y="304801"/>
            <a:ext cx="709681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D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ebate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amongst scientists about sugar toxicity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9610"/>
            <a:ext cx="9144000" cy="20460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0551"/>
            <a:ext cx="9144000" cy="20772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64761"/>
            <a:ext cx="288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Can J </a:t>
            </a:r>
            <a:r>
              <a:rPr lang="en-US" dirty="0" err="1" smtClean="0">
                <a:solidFill>
                  <a:srgbClr val="FF0000"/>
                </a:solidFill>
              </a:rPr>
              <a:t>Diab</a:t>
            </a:r>
            <a:r>
              <a:rPr lang="en-US" dirty="0" smtClean="0">
                <a:solidFill>
                  <a:srgbClr val="FF0000"/>
                </a:solidFill>
              </a:rPr>
              <a:t> 40:282, 289, 2016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4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ob.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471" y="1191428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01248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9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06" y="527099"/>
            <a:ext cx="5018970" cy="609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13406" y="2766705"/>
            <a:ext cx="5018970" cy="828230"/>
          </a:xfrm>
          <a:prstGeom prst="rect">
            <a:avLst/>
          </a:prstGeom>
          <a:solidFill>
            <a:schemeClr val="accent6">
              <a:alpha val="2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3406" y="4201793"/>
            <a:ext cx="4950707" cy="2423458"/>
          </a:xfrm>
          <a:prstGeom prst="rect">
            <a:avLst/>
          </a:prstGeom>
          <a:solidFill>
            <a:srgbClr val="F79646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8248" y="62260"/>
            <a:ext cx="8404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But those who debate </a:t>
            </a:r>
            <a:r>
              <a:rPr lang="en-US" b="1" dirty="0">
                <a:solidFill>
                  <a:srgbClr val="FFFF00"/>
                </a:solidFill>
                <a:latin typeface="Arial" charset="0"/>
              </a:rPr>
              <a:t>against toxicity take money from the </a:t>
            </a:r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food industry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99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Title 1"/>
          <p:cNvSpPr>
            <a:spLocks noGrp="1"/>
          </p:cNvSpPr>
          <p:nvPr>
            <p:ph type="title"/>
          </p:nvPr>
        </p:nvSpPr>
        <p:spPr>
          <a:xfrm>
            <a:off x="592667" y="-33338"/>
            <a:ext cx="7772400" cy="1143001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But those who debate 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</a:rPr>
              <a:t>against toxicity take money from the food industry</a:t>
            </a:r>
            <a:endParaRPr lang="en-US" sz="2800" b="1" dirty="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44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21" y="989013"/>
            <a:ext cx="9144001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36" name="TextBox 4"/>
          <p:cNvSpPr txBox="1">
            <a:spLocks noChangeArrowheads="1"/>
          </p:cNvSpPr>
          <p:nvPr/>
        </p:nvSpPr>
        <p:spPr bwMode="auto">
          <a:xfrm>
            <a:off x="129822" y="4065589"/>
            <a:ext cx="883071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FF00"/>
                </a:solidFill>
                <a:latin typeface="Arial" charset="0"/>
              </a:rPr>
              <a:t>Vincent Van Buul</a:t>
            </a:r>
            <a:r>
              <a:rPr lang="en-US" sz="1800" smtClean="0">
                <a:solidFill>
                  <a:srgbClr val="FFFFFF"/>
                </a:solidFill>
                <a:latin typeface="Arial" charset="0"/>
              </a:rPr>
              <a:t>		Product Development Coordinator, Gruma/Mission Foods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FF00"/>
                </a:solidFill>
                <a:latin typeface="Arial" charset="0"/>
              </a:rPr>
              <a:t>Luc Tappy</a:t>
            </a:r>
            <a:r>
              <a:rPr lang="en-US" sz="1800" smtClean="0">
                <a:solidFill>
                  <a:srgbClr val="FFFFFF"/>
                </a:solidFill>
                <a:latin typeface="Arial" charset="0"/>
              </a:rPr>
              <a:t>		Recipient of Numerous Fructose Grants, Nestle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FFFF"/>
                </a:solidFill>
                <a:latin typeface="Arial" charset="0"/>
              </a:rPr>
              <a:t>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FF00"/>
                </a:solidFill>
                <a:latin typeface="Arial" charset="0"/>
              </a:rPr>
              <a:t>Fred Brouns</a:t>
            </a:r>
            <a:r>
              <a:rPr lang="en-US" sz="1800" smtClean="0">
                <a:solidFill>
                  <a:srgbClr val="FFFFFF"/>
                </a:solidFill>
                <a:latin typeface="Arial" charset="0"/>
              </a:rPr>
              <a:t>	  	Cargill Manager of Nutritional Sciences until 2008,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FFFF"/>
                </a:solidFill>
                <a:latin typeface="Arial" charset="0"/>
              </a:rPr>
              <a:t>			now runs nutrition and health consulting firm</a:t>
            </a:r>
          </a:p>
        </p:txBody>
      </p:sp>
      <p:cxnSp>
        <p:nvCxnSpPr>
          <p:cNvPr id="274437" name="Straight Connector 4"/>
          <p:cNvCxnSpPr>
            <a:cxnSpLocks noChangeShapeType="1"/>
          </p:cNvCxnSpPr>
          <p:nvPr/>
        </p:nvCxnSpPr>
        <p:spPr bwMode="auto">
          <a:xfrm>
            <a:off x="0" y="2644775"/>
            <a:ext cx="914400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8053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0663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Addictive and hazardous to your health</a:t>
            </a:r>
            <a:endParaRPr lang="en-US" sz="28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12995" name="Content Placeholder 5" descr="url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9" t="12827" r="1183" b="12758"/>
          <a:stretch>
            <a:fillRect/>
          </a:stretch>
        </p:blipFill>
        <p:spPr>
          <a:xfrm>
            <a:off x="376767" y="1479683"/>
            <a:ext cx="3759200" cy="3609975"/>
          </a:xfrm>
        </p:spPr>
      </p:pic>
      <p:pic>
        <p:nvPicPr>
          <p:cNvPr id="212996" name="Picture 6" descr="imgr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0" t="47119" r="5180" b="4094"/>
          <a:stretch>
            <a:fillRect/>
          </a:stretch>
        </p:blipFill>
        <p:spPr bwMode="auto">
          <a:xfrm>
            <a:off x="369711" y="5097596"/>
            <a:ext cx="2290234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7" name="Picture 7" descr="imgres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7" t="55560" r="41603" b="273"/>
          <a:stretch>
            <a:fillRect/>
          </a:stretch>
        </p:blipFill>
        <p:spPr bwMode="auto">
          <a:xfrm>
            <a:off x="2626078" y="5106988"/>
            <a:ext cx="15113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18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Content Placeholder 5" descr="url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9" t="12827" r="1183" b="12758"/>
          <a:stretch>
            <a:fillRect/>
          </a:stretch>
        </p:blipFill>
        <p:spPr>
          <a:xfrm>
            <a:off x="376767" y="1479683"/>
            <a:ext cx="3759200" cy="3609975"/>
          </a:xfrm>
        </p:spPr>
      </p:pic>
      <p:pic>
        <p:nvPicPr>
          <p:cNvPr id="214019" name="Picture 6" descr="imgr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0" t="47119" r="5180" b="4094"/>
          <a:stretch>
            <a:fillRect/>
          </a:stretch>
        </p:blipFill>
        <p:spPr bwMode="auto">
          <a:xfrm>
            <a:off x="369711" y="5097596"/>
            <a:ext cx="2290234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0" name="Picture 7" descr="imgres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7" t="55560" r="41603" b="273"/>
          <a:stretch>
            <a:fillRect/>
          </a:stretch>
        </p:blipFill>
        <p:spPr bwMode="auto">
          <a:xfrm>
            <a:off x="2626078" y="5106988"/>
            <a:ext cx="15113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1" name="Picture 2" descr="url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6" t="5795" r="11848" b="13670"/>
          <a:stretch>
            <a:fillRect/>
          </a:stretch>
        </p:blipFill>
        <p:spPr bwMode="auto">
          <a:xfrm>
            <a:off x="4261555" y="1501775"/>
            <a:ext cx="4453467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85800" y="2206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Addictive and hazardous to your health</a:t>
            </a:r>
            <a:endParaRPr lang="en-US" sz="28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342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56" y="13146"/>
            <a:ext cx="9056843" cy="797235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Summary — how does the science intersect with the law?</a:t>
            </a:r>
            <a:endParaRPr lang="en-US" sz="24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630" y="915346"/>
            <a:ext cx="8686800" cy="4525963"/>
          </a:xfrm>
        </p:spPr>
        <p:txBody>
          <a:bodyPr/>
          <a:lstStyle/>
          <a:p>
            <a:pPr>
              <a:spcBef>
                <a:spcPts val="14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It’s not about obesity</a:t>
            </a:r>
          </a:p>
          <a:p>
            <a:pPr>
              <a:spcBef>
                <a:spcPts val="14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Food addiction </a:t>
            </a:r>
            <a:r>
              <a:rPr lang="en-US" sz="2400" u="sng" dirty="0" smtClean="0">
                <a:solidFill>
                  <a:schemeClr val="bg1"/>
                </a:solidFill>
                <a:latin typeface="Arial"/>
                <a:cs typeface="Arial"/>
              </a:rPr>
              <a:t>is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a misnomer</a:t>
            </a:r>
          </a:p>
          <a:p>
            <a:pPr>
              <a:spcBef>
                <a:spcPts val="1400"/>
              </a:spcBef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he only items in “junk” food that are addictive are sugar and caffeine; they are food additives</a:t>
            </a:r>
          </a:p>
          <a:p>
            <a:pPr>
              <a:spcBef>
                <a:spcPts val="14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Fat and salt increase the “salience” of food, but are not themselves addictive</a:t>
            </a:r>
          </a:p>
          <a:p>
            <a:pPr>
              <a:spcBef>
                <a:spcPts val="14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Just because something has calories doesn’t make it a food;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t can be a “food additive” (e.g. ethanol, trans-fats)</a:t>
            </a:r>
          </a:p>
          <a:p>
            <a:pPr>
              <a:spcBef>
                <a:spcPts val="14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The only way to fix this problem is through GRAS removal (e.g. trans-fats, nitrates)</a:t>
            </a:r>
          </a:p>
          <a:p>
            <a:pPr>
              <a:spcBef>
                <a:spcPts val="14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GRAS focuses on toxicity, not addiction;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f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ructose is both</a:t>
            </a:r>
          </a:p>
          <a:p>
            <a:pPr>
              <a:spcBef>
                <a:spcPts val="1400"/>
              </a:spcBef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S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ugar is toxic in current doses, which were “never intended”</a:t>
            </a:r>
          </a:p>
        </p:txBody>
      </p:sp>
    </p:spTree>
    <p:extLst>
      <p:ext uri="{BB962C8B-B14F-4D97-AF65-F5344CB8AC3E}">
        <p14:creationId xmlns:p14="http://schemas.microsoft.com/office/powerpoint/2010/main" val="2145365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130"/>
            <a:ext cx="9144000" cy="2391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802"/>
            <a:ext cx="2121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Helvetica"/>
                <a:cs typeface="Helvetica"/>
              </a:rPr>
              <a:t>Science 317:1355, 2007 </a:t>
            </a:r>
            <a:endParaRPr lang="en-US" sz="1400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123" y="2622445"/>
            <a:ext cx="4213995" cy="422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9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ＭＳ Ｐゴシック" pitchFamily="36" charset="-128"/>
            <a:cs typeface="ＭＳ Ｐゴシック" pitchFamily="3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ＭＳ Ｐゴシック" pitchFamily="36" charset="-128"/>
            <a:cs typeface="ＭＳ Ｐゴシック" pitchFamily="3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3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3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Fructose for Santa Rosa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ＭＳ Ｐゴシック" pitchFamily="36" charset="-128"/>
            <a:cs typeface="ＭＳ Ｐゴシック" pitchFamily="3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ＭＳ Ｐゴシック" pitchFamily="36" charset="-128"/>
            <a:cs typeface="ＭＳ Ｐゴシック" pitchFamily="3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ructose for Santa Rosa">
  <a:themeElements>
    <a:clrScheme name="Custom 3">
      <a:dk1>
        <a:srgbClr val="1500BA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ＭＳ Ｐゴシック" pitchFamily="36" charset="-128"/>
            <a:cs typeface="ＭＳ Ｐゴシック" pitchFamily="3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ＭＳ Ｐゴシック" pitchFamily="36" charset="-128"/>
            <a:cs typeface="ＭＳ Ｐゴシック" pitchFamily="3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Fructose for Santa Rosa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ＭＳ Ｐゴシック" pitchFamily="36" charset="-128"/>
            <a:cs typeface="ＭＳ Ｐゴシック" pitchFamily="3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ＭＳ Ｐゴシック" pitchFamily="36" charset="-128"/>
            <a:cs typeface="ＭＳ Ｐゴシック" pitchFamily="3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Fructose for Santa Rosa">
  <a:themeElements>
    <a:clrScheme name="Custom 3">
      <a:dk1>
        <a:srgbClr val="1500BA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ＭＳ Ｐゴシック" pitchFamily="36" charset="-128"/>
            <a:cs typeface="ＭＳ Ｐゴシック" pitchFamily="3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ＭＳ Ｐゴシック" pitchFamily="36" charset="-128"/>
            <a:cs typeface="ＭＳ Ｐゴシック" pitchFamily="3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2282</Words>
  <Application>Microsoft Macintosh PowerPoint</Application>
  <PresentationFormat>On-screen Show (4:3)</PresentationFormat>
  <Paragraphs>471</Paragraphs>
  <Slides>89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89</vt:i4>
      </vt:variant>
    </vt:vector>
  </HeadingPairs>
  <TitlesOfParts>
    <vt:vector size="109" baseType="lpstr">
      <vt:lpstr>Arial Black</vt:lpstr>
      <vt:lpstr>Arial Narrow</vt:lpstr>
      <vt:lpstr>Calibri</vt:lpstr>
      <vt:lpstr>Franklin Gothic Heavy</vt:lpstr>
      <vt:lpstr>Helvetica</vt:lpstr>
      <vt:lpstr>ＭＳ Ｐゴシック</vt:lpstr>
      <vt:lpstr>Osaka</vt:lpstr>
      <vt:lpstr>Times</vt:lpstr>
      <vt:lpstr>Arial</vt:lpstr>
      <vt:lpstr>Office Theme</vt:lpstr>
      <vt:lpstr>1_Office Theme</vt:lpstr>
      <vt:lpstr>Blank Presentation</vt:lpstr>
      <vt:lpstr>2_Fructose for Santa Rosa</vt:lpstr>
      <vt:lpstr>Fructose for Santa Rosa</vt:lpstr>
      <vt:lpstr>3_Office Theme</vt:lpstr>
      <vt:lpstr>7_Fructose for Santa Rosa</vt:lpstr>
      <vt:lpstr>3_Fructose for Santa Rosa</vt:lpstr>
      <vt:lpstr>5_Office Theme</vt:lpstr>
      <vt:lpstr>4_Blank Presentation</vt:lpstr>
      <vt:lpstr>6_Blank Presentation</vt:lpstr>
      <vt:lpstr>The case for an against food addiction: A scientific and legal analysis</vt:lpstr>
      <vt:lpstr>PowerPoint Presentation</vt:lpstr>
      <vt:lpstr>PowerPoint Presentation</vt:lpstr>
      <vt:lpstr>The evolution of “food addiction”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Could one specific ingredient in food  cause addiction?</vt:lpstr>
      <vt:lpstr>PowerPoint Presentation</vt:lpstr>
      <vt:lpstr>PowerPoint Presentation</vt:lpstr>
      <vt:lpstr>PowerPoint Presentation</vt:lpstr>
      <vt:lpstr>Salt</vt:lpstr>
      <vt:lpstr>PowerPoint Presentation</vt:lpstr>
      <vt:lpstr>PowerPoint Presentation</vt:lpstr>
      <vt:lpstr>Fat</vt:lpstr>
      <vt:lpstr>PowerPoint Presentation</vt:lpstr>
      <vt:lpstr>PowerPoint Presentation</vt:lpstr>
      <vt:lpstr>Caffeine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makes a milkshake so rewarding?</vt:lpstr>
      <vt:lpstr>PowerPoint Presentation</vt:lpstr>
      <vt:lpstr>PowerPoint Presentation</vt:lpstr>
      <vt:lpstr>The prefrontal cortex (PFC)  The “executive function center” The “Jiminy Cricket” of your brain</vt:lpstr>
      <vt:lpstr>PowerPoint Presentation</vt:lpstr>
      <vt:lpstr>Ontogeny recapitulates phylogeny: The PFC is the last area to develop, and the last to myelinate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Excitatory neurotransmitters, down-regulation, and addiction</vt:lpstr>
      <vt:lpstr>PowerPoint Presentation</vt:lpstr>
      <vt:lpstr>PowerPoint Presentation</vt:lpstr>
      <vt:lpstr>PowerPoint Presentation</vt:lpstr>
      <vt:lpstr>The dopamine-cortisol-serotonin interaction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sugar a “food”?  FDCA: 321.201(f)  The term "food" means (1) articles used for food or drink for man or other animals, (2) chewing gum, and (3) articles used for components of any such article.    </vt:lpstr>
      <vt:lpstr>Is sugar a “food”?  FDCA: 321.201(f)  The term "food" means (1) articles used for food or drink for man or other animals, (2) chewing gum, and (3) articles used for components of any such article.  Webster: a material consisting essentially of protein, carbohydrate, and fat used in the body of an organism to sustain growth, repair, and vital processes and to furnish energy; also: such food together with supplementary substances (as minerals, vitamins, and condiments)  </vt:lpstr>
      <vt:lpstr>Is sugar a “food”?  FDCA: 321.201(f)  The term "food" means (1) articles used for food or drink for man or other animals, (2) chewing gum, and (3) articles used for components of any such article.  Webster: a material consisting essentially of protein, carbohydrate, and fat used in the body of an organism to sustain growth, repair, and vital processes and to furnish energy; also: such food together with supplementary substances (as minerals, vitamins, and condiments)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Aside from sugar, are there other energy sources that aren’t foods?   Alcohol  Trans-fats  These are NOT foods;  Trans-fats was recently reclassified by the FDA (2013)  Neither one is currently considered Generally Recognized as Safe (GRAS)</vt:lpstr>
      <vt:lpstr>PowerPoint Presentation</vt:lpstr>
      <vt:lpstr>PowerPoint Presentation</vt:lpstr>
      <vt:lpstr>Criticism from the nutritional community</vt:lpstr>
      <vt:lpstr>PowerPoint Presentation</vt:lpstr>
      <vt:lpstr>PowerPoint Presentation</vt:lpstr>
      <vt:lpstr>GRAS or Food Additive</vt:lpstr>
      <vt:lpstr>PowerPoint Presentation</vt:lpstr>
      <vt:lpstr>Response of the sugar industry</vt:lpstr>
      <vt:lpstr>Two Ways to Get to GRAS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 those who debate against toxicity take money from the food industry</vt:lpstr>
      <vt:lpstr>Addictive and hazardous to your health</vt:lpstr>
      <vt:lpstr>PowerPoint Presentation</vt:lpstr>
      <vt:lpstr>Summary — how does the science intersect with the law?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the “real” addiction?</dc:title>
  <dc:creator>Robert Lustig</dc:creator>
  <cp:lastModifiedBy>Microsoft Office User</cp:lastModifiedBy>
  <cp:revision>56</cp:revision>
  <dcterms:created xsi:type="dcterms:W3CDTF">2016-09-07T23:27:25Z</dcterms:created>
  <dcterms:modified xsi:type="dcterms:W3CDTF">2018-08-29T04:27:20Z</dcterms:modified>
</cp:coreProperties>
</file>